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2"/>
  </p:notesMasterIdLst>
  <p:handoutMasterIdLst>
    <p:handoutMasterId r:id="rId53"/>
  </p:handoutMasterIdLst>
  <p:sldIdLst>
    <p:sldId id="257" r:id="rId5"/>
    <p:sldId id="350" r:id="rId6"/>
    <p:sldId id="314" r:id="rId7"/>
    <p:sldId id="301" r:id="rId8"/>
    <p:sldId id="326" r:id="rId9"/>
    <p:sldId id="269" r:id="rId10"/>
    <p:sldId id="356" r:id="rId11"/>
    <p:sldId id="281" r:id="rId12"/>
    <p:sldId id="331" r:id="rId13"/>
    <p:sldId id="352" r:id="rId14"/>
    <p:sldId id="282" r:id="rId15"/>
    <p:sldId id="333" r:id="rId16"/>
    <p:sldId id="334" r:id="rId17"/>
    <p:sldId id="283" r:id="rId18"/>
    <p:sldId id="335" r:id="rId19"/>
    <p:sldId id="336" r:id="rId20"/>
    <p:sldId id="284" r:id="rId21"/>
    <p:sldId id="337" r:id="rId22"/>
    <p:sldId id="338" r:id="rId23"/>
    <p:sldId id="285" r:id="rId24"/>
    <p:sldId id="339" r:id="rId25"/>
    <p:sldId id="340" r:id="rId26"/>
    <p:sldId id="353" r:id="rId27"/>
    <p:sldId id="327" r:id="rId28"/>
    <p:sldId id="286" r:id="rId29"/>
    <p:sldId id="341" r:id="rId30"/>
    <p:sldId id="342" r:id="rId31"/>
    <p:sldId id="287" r:id="rId32"/>
    <p:sldId id="328" r:id="rId33"/>
    <p:sldId id="329" r:id="rId34"/>
    <p:sldId id="351" r:id="rId35"/>
    <p:sldId id="330" r:id="rId36"/>
    <p:sldId id="288" r:id="rId37"/>
    <p:sldId id="347" r:id="rId38"/>
    <p:sldId id="344" r:id="rId39"/>
    <p:sldId id="289" r:id="rId40"/>
    <p:sldId id="345" r:id="rId41"/>
    <p:sldId id="346" r:id="rId42"/>
    <p:sldId id="348" r:id="rId43"/>
    <p:sldId id="349" r:id="rId44"/>
    <p:sldId id="316" r:id="rId45"/>
    <p:sldId id="357" r:id="rId46"/>
    <p:sldId id="280" r:id="rId47"/>
    <p:sldId id="303" r:id="rId48"/>
    <p:sldId id="304" r:id="rId49"/>
    <p:sldId id="306" r:id="rId50"/>
    <p:sldId id="27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55A9811-7A3B-314E-AA02-9455441D12F4}" name="Katie Harmer" initials="KH" userId="S::katie.harmer@qfcc.qld.gov.au::2e2f4224-5370-4507-ac1e-c6cbfc7cfe7e" providerId="AD"/>
  <p188:author id="{4172A063-DD65-ABFC-823B-1B2279FE7B75}" name="Kate Marsh" initials="KM" userId="S::Kate.Marsh@qfcc.qld.gov.au::b2355099-81cf-423b-bed5-ceec1dabfc0a" providerId="AD"/>
  <p188:author id="{649104D5-F5B3-1097-1CED-F6952F523F89}" name="Vanessa Kendall" initials="VK" userId="S::Vanessa.Kendall@qfcc.qld.gov.au::9be153ff-8829-464c-b600-2d09405f546e" providerId="AD"/>
  <p188:author id="{C23373F4-3DA7-4253-4CCD-0508D0E49261}" name="Kirstine O'Donnell" initials="KO" userId="S::Kirstine.ODonnell@qfcc.qld.gov.au::aea7cbec-609e-45a5-a48e-1c3ada29107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B128"/>
    <a:srgbClr val="FFA02D"/>
    <a:srgbClr val="EBECED"/>
    <a:srgbClr val="74E7C2"/>
    <a:srgbClr val="ED9EF5"/>
    <a:srgbClr val="00876E"/>
    <a:srgbClr val="31D4FF"/>
    <a:srgbClr val="AF3DA0"/>
    <a:srgbClr val="FAFA63"/>
    <a:srgbClr val="E6F1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027"/>
    <p:restoredTop sz="64196" autoAdjust="0"/>
  </p:normalViewPr>
  <p:slideViewPr>
    <p:cSldViewPr>
      <p:cViewPr varScale="1">
        <p:scale>
          <a:sx n="71" d="100"/>
          <a:sy n="71" d="100"/>
        </p:scale>
        <p:origin x="2628" y="5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howGuides="1">
      <p:cViewPr varScale="1">
        <p:scale>
          <a:sx n="160" d="100"/>
          <a:sy n="160" d="100"/>
        </p:scale>
        <p:origin x="2248" y="16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BF0D992-D028-B010-C91C-C0F498D3EE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Arial" panose="020B0604020202020204" pitchFamily="34" charset="0"/>
            </a:endParaRPr>
          </a:p>
        </p:txBody>
      </p:sp>
      <p:sp>
        <p:nvSpPr>
          <p:cNvPr id="3" name="Date Placeholder 2">
            <a:extLst>
              <a:ext uri="{FF2B5EF4-FFF2-40B4-BE49-F238E27FC236}">
                <a16:creationId xmlns:a16="http://schemas.microsoft.com/office/drawing/2014/main" id="{0865B7DD-0489-A091-5E9E-7CC105B1B2C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77AF46-B785-C345-9585-6BA26559FE80}" type="datetimeFigureOut">
              <a:rPr lang="en-US" smtClean="0">
                <a:latin typeface="Arial" panose="020B0604020202020204" pitchFamily="34" charset="0"/>
              </a:rPr>
              <a:t>2/27/2026</a:t>
            </a:fld>
            <a:endParaRPr lang="en-US" dirty="0">
              <a:latin typeface="Arial" panose="020B0604020202020204" pitchFamily="34" charset="0"/>
            </a:endParaRPr>
          </a:p>
        </p:txBody>
      </p:sp>
      <p:sp>
        <p:nvSpPr>
          <p:cNvPr id="4" name="Footer Placeholder 3">
            <a:extLst>
              <a:ext uri="{FF2B5EF4-FFF2-40B4-BE49-F238E27FC236}">
                <a16:creationId xmlns:a16="http://schemas.microsoft.com/office/drawing/2014/main" id="{50AED063-7CBC-35D6-3E29-FF3B3908517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Arial" panose="020B0604020202020204" pitchFamily="34" charset="0"/>
            </a:endParaRPr>
          </a:p>
        </p:txBody>
      </p:sp>
      <p:sp>
        <p:nvSpPr>
          <p:cNvPr id="5" name="Slide Number Placeholder 4">
            <a:extLst>
              <a:ext uri="{FF2B5EF4-FFF2-40B4-BE49-F238E27FC236}">
                <a16:creationId xmlns:a16="http://schemas.microsoft.com/office/drawing/2014/main" id="{947B3D10-16F4-F6A2-9C6B-1A8EF3F61FC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7D6F494-1983-EE4C-8023-635C475FE809}" type="slidenum">
              <a:rPr lang="en-US" smtClean="0">
                <a:latin typeface="Arial" panose="020B0604020202020204" pitchFamily="34" charset="0"/>
              </a:rPr>
              <a:t>‹#›</a:t>
            </a:fld>
            <a:endParaRPr lang="en-US" dirty="0">
              <a:latin typeface="Arial" panose="020B0604020202020204" pitchFamily="34" charset="0"/>
            </a:endParaRPr>
          </a:p>
        </p:txBody>
      </p:sp>
    </p:spTree>
    <p:extLst>
      <p:ext uri="{BB962C8B-B14F-4D97-AF65-F5344CB8AC3E}">
        <p14:creationId xmlns:p14="http://schemas.microsoft.com/office/powerpoint/2010/main" val="319937864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panose="020B0604020202020204" pitchFamily="34" charset="0"/>
              </a:defRPr>
            </a:lvl1pPr>
          </a:lstStyle>
          <a:p>
            <a:fld id="{6FDAF37D-D27F-9447-B709-34698764864F}" type="datetimeFigureOut">
              <a:rPr lang="en-US" smtClean="0"/>
              <a:pPr/>
              <a:t>2/27/2026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panose="020B0604020202020204" pitchFamily="34" charset="0"/>
              </a:defRPr>
            </a:lvl1pPr>
          </a:lstStyle>
          <a:p>
            <a:fld id="{D4BFBEB3-0B68-EC49-9543-A7537037DA83}" type="slidenum">
              <a:rPr lang="en-US" smtClean="0"/>
              <a:pPr/>
              <a:t>‹#›</a:t>
            </a:fld>
            <a:endParaRPr lang="en-US" dirty="0"/>
          </a:p>
        </p:txBody>
      </p:sp>
    </p:spTree>
    <p:extLst>
      <p:ext uri="{BB962C8B-B14F-4D97-AF65-F5344CB8AC3E}">
        <p14:creationId xmlns:p14="http://schemas.microsoft.com/office/powerpoint/2010/main" val="535576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BFBEB3-0B68-EC49-9543-A7537037DA83}" type="slidenum">
              <a:rPr lang="en-US" smtClean="0"/>
              <a:pPr/>
              <a:t>1</a:t>
            </a:fld>
            <a:endParaRPr lang="en-US" dirty="0"/>
          </a:p>
        </p:txBody>
      </p:sp>
    </p:spTree>
    <p:extLst>
      <p:ext uri="{BB962C8B-B14F-4D97-AF65-F5344CB8AC3E}">
        <p14:creationId xmlns:p14="http://schemas.microsoft.com/office/powerpoint/2010/main" val="1535761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98E4A-D835-859C-4A7E-98E9AC9A75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1A8CC26-413D-0359-3E72-AD3016A193F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EC7A952-BAF1-3819-0741-82D217775E31}"/>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 Leadership and Culture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2: Voice of Children</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3: Family &amp; Community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4: Equity and Diversity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5: People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6: Complaints Management</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7: Knowledge and Skills</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10: Policies and Procedures</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12E956DD-2AE6-87DE-2F6C-27A89F09A6A7}"/>
              </a:ext>
            </a:extLst>
          </p:cNvPr>
          <p:cNvSpPr>
            <a:spLocks noGrp="1"/>
          </p:cNvSpPr>
          <p:nvPr>
            <p:ph type="sldNum" sz="quarter" idx="5"/>
          </p:nvPr>
        </p:nvSpPr>
        <p:spPr/>
        <p:txBody>
          <a:bodyPr/>
          <a:lstStyle/>
          <a:p>
            <a:fld id="{D4BFBEB3-0B68-EC49-9543-A7537037DA83}" type="slidenum">
              <a:rPr lang="en-US" smtClean="0"/>
              <a:pPr/>
              <a:t>12</a:t>
            </a:fld>
            <a:endParaRPr lang="en-US" dirty="0"/>
          </a:p>
        </p:txBody>
      </p:sp>
    </p:spTree>
    <p:extLst>
      <p:ext uri="{BB962C8B-B14F-4D97-AF65-F5344CB8AC3E}">
        <p14:creationId xmlns:p14="http://schemas.microsoft.com/office/powerpoint/2010/main" val="2651743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C2DDB-2E40-009B-E027-9C23395753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994078-26B9-0A68-7ACE-B3A6582A200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B9F5356-53DE-A658-4089-6CAE5A145F6C}"/>
              </a:ext>
            </a:extLst>
          </p:cNvPr>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Arial" panose="020B0604020202020204" pitchFamily="34" charset="0"/>
                <a:ea typeface="+mn-ea"/>
                <a:cs typeface="Arial" panose="020B0604020202020204" pitchFamily="34" charset="0"/>
              </a:rPr>
              <a:t>Additional takeaways you may want to consider for this standard and scenario:</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Respect that every family and community looks different and will have different views and needs. This includes being mindful of family demographics (such as traditional families, step-families, foster families, kinship families). Be mindful that </a:t>
            </a:r>
            <a:r>
              <a:rPr lang="en-GB" sz="1200" b="0" i="0" kern="1200" dirty="0">
                <a:solidFill>
                  <a:schemeClr val="tx1"/>
                </a:solidFill>
                <a:effectLst/>
                <a:latin typeface="Arial" panose="020B0604020202020204" pitchFamily="34" charset="0"/>
                <a:ea typeface="+mn-ea"/>
                <a:cs typeface="Arial" panose="020B0604020202020204" pitchFamily="34" charset="0"/>
              </a:rPr>
              <a:t>families, parents and primary carers are broad terms that may have different meanings for Aboriginal and Torres Strait Islander peoples.</a:t>
            </a:r>
          </a:p>
          <a:p>
            <a:pPr marL="171450" indent="-171450">
              <a:buFont typeface="Arial" panose="020B0604020202020204" pitchFamily="34" charset="0"/>
              <a:buChar char="•"/>
            </a:pP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Arial" panose="020B0604020202020204" pitchFamily="34" charset="0"/>
                <a:ea typeface="+mn-ea"/>
                <a:cs typeface="Arial" panose="020B0604020202020204" pitchFamily="34" charset="0"/>
              </a:rPr>
              <a:t>Communicate in ways that are appropriate to families’ and communities’ needs and welcome and encourage input from them.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panose="020B0604020202020204" pitchFamily="34" charset="0"/>
                <a:ea typeface="+mn-ea"/>
                <a:cs typeface="Arial" panose="020B0604020202020204" pitchFamily="34" charset="0"/>
              </a:rPr>
              <a:t>In this scenario, the organisation should consider how they can best partner with the parent to raise the concerns observed and discuss the organisation’s role in providing support. They can consider</a:t>
            </a:r>
            <a:r>
              <a:rPr lang="en-US" sz="1200" b="0" i="0" kern="1200" dirty="0">
                <a:solidFill>
                  <a:schemeClr val="tx1"/>
                </a:solidFill>
                <a:effectLst/>
                <a:latin typeface="Arial" panose="020B0604020202020204" pitchFamily="34" charset="0"/>
                <a:ea typeface="+mn-ea"/>
                <a:cs typeface="Arial" panose="020B0604020202020204" pitchFamily="34" charset="0"/>
              </a:rPr>
              <a:t> any barriers to engaging with the parent and consider ways to overcome them – these may include time, trust, power dynamic, cultural or linguistic barriers.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The </a:t>
            </a:r>
            <a:r>
              <a:rPr lang="en-US" sz="1200" b="0" i="0" kern="1200" dirty="0" err="1">
                <a:solidFill>
                  <a:schemeClr val="tx1"/>
                </a:solidFill>
                <a:effectLst/>
                <a:latin typeface="Arial" panose="020B0604020202020204" pitchFamily="34" charset="0"/>
                <a:ea typeface="+mn-ea"/>
                <a:cs typeface="Arial" panose="020B0604020202020204" pitchFamily="34" charset="0"/>
              </a:rPr>
              <a:t>organisation</a:t>
            </a:r>
            <a:r>
              <a:rPr lang="en-US" sz="1200" b="0" i="0" kern="1200" dirty="0">
                <a:solidFill>
                  <a:schemeClr val="tx1"/>
                </a:solidFill>
                <a:effectLst/>
                <a:latin typeface="Arial" panose="020B0604020202020204" pitchFamily="34" charset="0"/>
                <a:ea typeface="+mn-ea"/>
                <a:cs typeface="Arial" panose="020B0604020202020204" pitchFamily="34" charset="0"/>
              </a:rPr>
              <a:t> may look at ways it communicates with parents and families and considers whether any improvements are required to make it easier for parents, communities and parents to engage and participate in the way they safeguard children.</a:t>
            </a: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6344334A-476B-0612-25B4-39DE3DCA4C01}"/>
              </a:ext>
            </a:extLst>
          </p:cNvPr>
          <p:cNvSpPr>
            <a:spLocks noGrp="1"/>
          </p:cNvSpPr>
          <p:nvPr>
            <p:ph type="sldNum" sz="quarter" idx="5"/>
          </p:nvPr>
        </p:nvSpPr>
        <p:spPr/>
        <p:txBody>
          <a:bodyPr/>
          <a:lstStyle/>
          <a:p>
            <a:fld id="{D4BFBEB3-0B68-EC49-9543-A7537037DA83}" type="slidenum">
              <a:rPr lang="en-US" smtClean="0"/>
              <a:pPr/>
              <a:t>13</a:t>
            </a:fld>
            <a:endParaRPr lang="en-US" dirty="0"/>
          </a:p>
        </p:txBody>
      </p:sp>
    </p:spTree>
    <p:extLst>
      <p:ext uri="{BB962C8B-B14F-4D97-AF65-F5344CB8AC3E}">
        <p14:creationId xmlns:p14="http://schemas.microsoft.com/office/powerpoint/2010/main" val="4177870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96347A-99B1-DBFE-C0E3-67FF0198B7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19B247-F66C-A054-1DE3-1023A0F6DCF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006A31C-473A-31C5-0074-96EF725D3C1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Tip: Refer to pages 14-15 of the Self-Assessment tool for more prompts to guide your reflection on Equity and Diversity</a:t>
            </a:r>
            <a:endParaRPr lang="en-AU" dirty="0"/>
          </a:p>
          <a:p>
            <a:endParaRPr lang="en-US" dirty="0"/>
          </a:p>
        </p:txBody>
      </p:sp>
      <p:sp>
        <p:nvSpPr>
          <p:cNvPr id="4" name="Slide Number Placeholder 3">
            <a:extLst>
              <a:ext uri="{FF2B5EF4-FFF2-40B4-BE49-F238E27FC236}">
                <a16:creationId xmlns:a16="http://schemas.microsoft.com/office/drawing/2014/main" id="{A6840E65-F9F2-9FC6-CFDC-BE8B3C832DCC}"/>
              </a:ext>
            </a:extLst>
          </p:cNvPr>
          <p:cNvSpPr>
            <a:spLocks noGrp="1"/>
          </p:cNvSpPr>
          <p:nvPr>
            <p:ph type="sldNum" sz="quarter" idx="5"/>
          </p:nvPr>
        </p:nvSpPr>
        <p:spPr/>
        <p:txBody>
          <a:bodyPr/>
          <a:lstStyle/>
          <a:p>
            <a:fld id="{D4BFBEB3-0B68-EC49-9543-A7537037DA83}" type="slidenum">
              <a:rPr lang="en-US" smtClean="0"/>
              <a:pPr/>
              <a:t>14</a:t>
            </a:fld>
            <a:endParaRPr lang="en-US" dirty="0"/>
          </a:p>
        </p:txBody>
      </p:sp>
    </p:spTree>
    <p:extLst>
      <p:ext uri="{BB962C8B-B14F-4D97-AF65-F5344CB8AC3E}">
        <p14:creationId xmlns:p14="http://schemas.microsoft.com/office/powerpoint/2010/main" val="1017150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5B28C-0AF0-045B-5486-E84C3B653A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BF4A4-02E3-8D76-0A28-7A88935C758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08CB148-78F0-57DD-59C4-4CFB40E519FB}"/>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lvl="0" indent="-171450">
              <a:buFont typeface="Arial" panose="020B0604020202020204" pitchFamily="34" charset="0"/>
              <a:buChar char="•"/>
            </a:pPr>
            <a:r>
              <a:rPr lang="en-AU" sz="1200" i="0" kern="1200" dirty="0">
                <a:solidFill>
                  <a:schemeClr val="tx1"/>
                </a:solidFill>
                <a:effectLst/>
                <a:latin typeface="Arial" panose="020B0604020202020204" pitchFamily="34" charset="0"/>
                <a:ea typeface="+mn-ea"/>
                <a:cs typeface="Arial" panose="020B0604020202020204" pitchFamily="34" charset="0"/>
              </a:rPr>
              <a:t>Standard 1: Leadership and Culture </a:t>
            </a:r>
          </a:p>
          <a:p>
            <a:pPr marL="171450" lvl="0" indent="-171450">
              <a:buFont typeface="Arial" panose="020B0604020202020204" pitchFamily="34" charset="0"/>
              <a:buChar char="•"/>
            </a:pPr>
            <a:r>
              <a:rPr lang="en-AU" sz="1200" i="0" kern="1200" dirty="0">
                <a:solidFill>
                  <a:schemeClr val="tx1"/>
                </a:solidFill>
                <a:effectLst/>
                <a:latin typeface="Arial" panose="020B0604020202020204" pitchFamily="34" charset="0"/>
                <a:ea typeface="+mn-ea"/>
                <a:cs typeface="Arial" panose="020B0604020202020204" pitchFamily="34" charset="0"/>
              </a:rPr>
              <a:t>Standard 2: Voice of Children </a:t>
            </a:r>
          </a:p>
          <a:p>
            <a:pPr marL="171450" lvl="0" indent="-171450">
              <a:buFont typeface="Arial" panose="020B0604020202020204" pitchFamily="34" charset="0"/>
              <a:buChar char="•"/>
            </a:pPr>
            <a:r>
              <a:rPr lang="en-AU" sz="1200" i="0" kern="1200" dirty="0">
                <a:solidFill>
                  <a:schemeClr val="tx1"/>
                </a:solidFill>
                <a:effectLst/>
                <a:latin typeface="Arial" panose="020B0604020202020204" pitchFamily="34" charset="0"/>
                <a:ea typeface="+mn-ea"/>
                <a:cs typeface="Arial" panose="020B0604020202020204" pitchFamily="34" charset="0"/>
              </a:rPr>
              <a:t>Standard 3: Family and Community </a:t>
            </a:r>
          </a:p>
          <a:p>
            <a:pPr marL="171450" lvl="0" indent="-171450">
              <a:buFont typeface="Arial" panose="020B0604020202020204" pitchFamily="34" charset="0"/>
              <a:buChar char="•"/>
            </a:pPr>
            <a:r>
              <a:rPr lang="en-AU" sz="1200" i="0" kern="1200" dirty="0">
                <a:solidFill>
                  <a:schemeClr val="tx1"/>
                </a:solidFill>
                <a:effectLst/>
                <a:latin typeface="Arial" panose="020B0604020202020204" pitchFamily="34" charset="0"/>
                <a:ea typeface="+mn-ea"/>
                <a:cs typeface="Arial" panose="020B0604020202020204" pitchFamily="34" charset="0"/>
              </a:rPr>
              <a:t>Standard 4: Equity and Diversity</a:t>
            </a:r>
          </a:p>
          <a:p>
            <a:pPr marL="171450" lvl="0" indent="-171450">
              <a:buFont typeface="Arial" panose="020B0604020202020204" pitchFamily="34" charset="0"/>
              <a:buChar char="•"/>
            </a:pPr>
            <a:r>
              <a:rPr lang="en-AU" sz="1200" i="0" kern="1200" dirty="0">
                <a:solidFill>
                  <a:schemeClr val="tx1"/>
                </a:solidFill>
                <a:effectLst/>
                <a:latin typeface="Arial" panose="020B0604020202020204" pitchFamily="34" charset="0"/>
                <a:ea typeface="+mn-ea"/>
                <a:cs typeface="Arial" panose="020B0604020202020204" pitchFamily="34" charset="0"/>
              </a:rPr>
              <a:t>Standard 5: People</a:t>
            </a:r>
          </a:p>
          <a:p>
            <a:pPr marL="171450" lvl="0" indent="-171450">
              <a:buFont typeface="Arial" panose="020B0604020202020204" pitchFamily="34" charset="0"/>
              <a:buChar char="•"/>
            </a:pPr>
            <a:r>
              <a:rPr lang="en-AU" sz="1200" i="0" kern="1200" dirty="0">
                <a:solidFill>
                  <a:schemeClr val="tx1"/>
                </a:solidFill>
                <a:effectLst/>
                <a:latin typeface="Arial" panose="020B0604020202020204" pitchFamily="34" charset="0"/>
                <a:ea typeface="+mn-ea"/>
                <a:cs typeface="Arial" panose="020B0604020202020204" pitchFamily="34" charset="0"/>
              </a:rPr>
              <a:t>Standard 6: Complaints Management</a:t>
            </a:r>
          </a:p>
          <a:p>
            <a:pPr marL="171450" lvl="0" indent="-171450">
              <a:buFont typeface="Arial" panose="020B0604020202020204" pitchFamily="34" charset="0"/>
              <a:buChar char="•"/>
            </a:pPr>
            <a:r>
              <a:rPr lang="en-AU" sz="1200" i="0" kern="1200" dirty="0">
                <a:solidFill>
                  <a:schemeClr val="tx1"/>
                </a:solidFill>
                <a:effectLst/>
                <a:latin typeface="Arial" panose="020B0604020202020204" pitchFamily="34" charset="0"/>
                <a:ea typeface="+mn-ea"/>
                <a:cs typeface="Arial" panose="020B0604020202020204" pitchFamily="34" charset="0"/>
              </a:rPr>
              <a:t>Standard 7: Knowledge and Skills</a:t>
            </a:r>
          </a:p>
          <a:p>
            <a:pPr marL="171450" lvl="0" indent="-171450">
              <a:buFont typeface="Arial" panose="020B0604020202020204" pitchFamily="34" charset="0"/>
              <a:buChar char="•"/>
            </a:pPr>
            <a:r>
              <a:rPr lang="en-AU" sz="1200" i="0" kern="1200" dirty="0">
                <a:solidFill>
                  <a:schemeClr val="tx1"/>
                </a:solidFill>
                <a:effectLst/>
                <a:latin typeface="Arial" panose="020B0604020202020204" pitchFamily="34" charset="0"/>
                <a:ea typeface="+mn-ea"/>
                <a:cs typeface="Arial" panose="020B0604020202020204" pitchFamily="34" charset="0"/>
              </a:rPr>
              <a:t>Standard 9: Continuous Improvement</a:t>
            </a:r>
          </a:p>
          <a:p>
            <a:pPr marL="171450" lvl="0" indent="-171450">
              <a:buFont typeface="Arial" panose="020B0604020202020204" pitchFamily="34" charset="0"/>
              <a:buChar char="•"/>
            </a:pPr>
            <a:r>
              <a:rPr lang="en-AU" sz="1200" i="0" kern="1200" dirty="0">
                <a:solidFill>
                  <a:schemeClr val="tx1"/>
                </a:solidFill>
                <a:effectLst/>
                <a:latin typeface="Arial" panose="020B0604020202020204" pitchFamily="34" charset="0"/>
                <a:ea typeface="+mn-ea"/>
                <a:cs typeface="Arial" panose="020B0604020202020204" pitchFamily="34" charset="0"/>
              </a:rPr>
              <a:t>Standard 10: Policy and Procedures </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84CFC8D0-968C-9FAF-40E8-B67F41CA3860}"/>
              </a:ext>
            </a:extLst>
          </p:cNvPr>
          <p:cNvSpPr>
            <a:spLocks noGrp="1"/>
          </p:cNvSpPr>
          <p:nvPr>
            <p:ph type="sldNum" sz="quarter" idx="5"/>
          </p:nvPr>
        </p:nvSpPr>
        <p:spPr/>
        <p:txBody>
          <a:bodyPr/>
          <a:lstStyle/>
          <a:p>
            <a:fld id="{D4BFBEB3-0B68-EC49-9543-A7537037DA83}" type="slidenum">
              <a:rPr lang="en-US" smtClean="0"/>
              <a:pPr/>
              <a:t>15</a:t>
            </a:fld>
            <a:endParaRPr lang="en-US" dirty="0"/>
          </a:p>
        </p:txBody>
      </p:sp>
    </p:spTree>
    <p:extLst>
      <p:ext uri="{BB962C8B-B14F-4D97-AF65-F5344CB8AC3E}">
        <p14:creationId xmlns:p14="http://schemas.microsoft.com/office/powerpoint/2010/main" val="31683352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C4829-EB62-050A-5F10-6030B21AFD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899DA5-F41A-8C54-6397-D4338A70BBF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DAF1C309-DEDF-D57A-3111-00E7BD847B78}"/>
              </a:ext>
            </a:extLst>
          </p:cNvPr>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Arial" panose="020B0604020202020204" pitchFamily="34" charset="0"/>
                <a:ea typeface="+mn-ea"/>
                <a:cs typeface="Arial" panose="020B0604020202020204" pitchFamily="34" charset="0"/>
              </a:rPr>
              <a:t>Additional takeaways you may want to consider for this standard and scenario:</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Standards place clear responsibilities on the organisation and workers to ensure children’s safety and that their voice is respected.</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Organisations should not assume all children will feel able to report concerns directly.</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When children are reluctant to raise concerns, this in itself is a safety indicator. It may indicate: </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a lack of trust in staff</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fear of repercussions </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unclear or inaccessible reporting pathways.</a:t>
            </a:r>
          </a:p>
          <a:p>
            <a:pPr marL="457200" lvl="1" indent="0">
              <a:buFont typeface="Arial" panose="020B0604020202020204" pitchFamily="34" charset="0"/>
              <a:buNone/>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Organisations should reflect on:</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Do children know who they can talk to if they feel unsafe?</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Are there multiple reporting options in place?</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Are workers trained to respond appropriately?</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barriers that might exist which could discourage children, families and workers from speaking up and how could they be addressed</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Their process for responding to and investigating concerns </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How they provide feedback on progress and the outcomes of any investigation</a:t>
            </a:r>
          </a:p>
          <a:p>
            <a:pPr marL="628650" lvl="1"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lvl="0" indent="-171450">
              <a:buFont typeface="Arial" panose="020B0604020202020204" pitchFamily="34" charset="0"/>
              <a:buChar char="•"/>
            </a:pPr>
            <a:r>
              <a:rPr lang="en-AU" i="0" dirty="0"/>
              <a:t>Organisations should reflect on the barriers that might exist which could discourage children, families and workers from speaking up or meaningfully engaging with the organisation.</a:t>
            </a:r>
          </a:p>
        </p:txBody>
      </p:sp>
      <p:sp>
        <p:nvSpPr>
          <p:cNvPr id="4" name="Slide Number Placeholder 3">
            <a:extLst>
              <a:ext uri="{FF2B5EF4-FFF2-40B4-BE49-F238E27FC236}">
                <a16:creationId xmlns:a16="http://schemas.microsoft.com/office/drawing/2014/main" id="{5F10FB5E-0D82-9254-E242-61ACBDB2423C}"/>
              </a:ext>
            </a:extLst>
          </p:cNvPr>
          <p:cNvSpPr>
            <a:spLocks noGrp="1"/>
          </p:cNvSpPr>
          <p:nvPr>
            <p:ph type="sldNum" sz="quarter" idx="5"/>
          </p:nvPr>
        </p:nvSpPr>
        <p:spPr/>
        <p:txBody>
          <a:bodyPr/>
          <a:lstStyle/>
          <a:p>
            <a:fld id="{D4BFBEB3-0B68-EC49-9543-A7537037DA83}" type="slidenum">
              <a:rPr lang="en-US" smtClean="0"/>
              <a:pPr/>
              <a:t>16</a:t>
            </a:fld>
            <a:endParaRPr lang="en-US" dirty="0"/>
          </a:p>
        </p:txBody>
      </p:sp>
    </p:spTree>
    <p:extLst>
      <p:ext uri="{BB962C8B-B14F-4D97-AF65-F5344CB8AC3E}">
        <p14:creationId xmlns:p14="http://schemas.microsoft.com/office/powerpoint/2010/main" val="969739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9AD18-E755-4142-A825-440685FFE6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58CE05-BA23-3991-CCBA-EADF8AE6A0B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8980EEA-D3B4-4F35-B5A7-768766FC9D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Tip: Refer to pages 16-17 of the Self-Assessment tool for more prompts to guide your reflection on People</a:t>
            </a:r>
            <a:endParaRPr lang="en-AU" dirty="0"/>
          </a:p>
          <a:p>
            <a:endParaRPr lang="en-US" dirty="0"/>
          </a:p>
        </p:txBody>
      </p:sp>
      <p:sp>
        <p:nvSpPr>
          <p:cNvPr id="4" name="Slide Number Placeholder 3">
            <a:extLst>
              <a:ext uri="{FF2B5EF4-FFF2-40B4-BE49-F238E27FC236}">
                <a16:creationId xmlns:a16="http://schemas.microsoft.com/office/drawing/2014/main" id="{D96F64D1-CDAE-CFB2-10CA-CF9D28B3F766}"/>
              </a:ext>
            </a:extLst>
          </p:cNvPr>
          <p:cNvSpPr>
            <a:spLocks noGrp="1"/>
          </p:cNvSpPr>
          <p:nvPr>
            <p:ph type="sldNum" sz="quarter" idx="5"/>
          </p:nvPr>
        </p:nvSpPr>
        <p:spPr/>
        <p:txBody>
          <a:bodyPr/>
          <a:lstStyle/>
          <a:p>
            <a:fld id="{D4BFBEB3-0B68-EC49-9543-A7537037DA83}" type="slidenum">
              <a:rPr lang="en-US" smtClean="0"/>
              <a:pPr/>
              <a:t>17</a:t>
            </a:fld>
            <a:endParaRPr lang="en-US" dirty="0"/>
          </a:p>
        </p:txBody>
      </p:sp>
    </p:spTree>
    <p:extLst>
      <p:ext uri="{BB962C8B-B14F-4D97-AF65-F5344CB8AC3E}">
        <p14:creationId xmlns:p14="http://schemas.microsoft.com/office/powerpoint/2010/main" val="471931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FB64FD-5B98-2189-321D-F73768E761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B4A889-E255-C56C-06DC-97C343BD07A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0BE1818-E4F9-F8DC-4B22-3B76B3D1D176}"/>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 Leadership and Culture</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5: People </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6: Complaints Management</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7: Knowledge and Skills</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8: Physical and Online Environments</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9: Continuous Improvement</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10: Policies and Procedures</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F4C4150F-5471-E4A1-8307-220A89EA56AB}"/>
              </a:ext>
            </a:extLst>
          </p:cNvPr>
          <p:cNvSpPr>
            <a:spLocks noGrp="1"/>
          </p:cNvSpPr>
          <p:nvPr>
            <p:ph type="sldNum" sz="quarter" idx="5"/>
          </p:nvPr>
        </p:nvSpPr>
        <p:spPr/>
        <p:txBody>
          <a:bodyPr/>
          <a:lstStyle/>
          <a:p>
            <a:fld id="{D4BFBEB3-0B68-EC49-9543-A7537037DA83}" type="slidenum">
              <a:rPr lang="en-US" smtClean="0"/>
              <a:pPr/>
              <a:t>18</a:t>
            </a:fld>
            <a:endParaRPr lang="en-US" dirty="0"/>
          </a:p>
        </p:txBody>
      </p:sp>
    </p:spTree>
    <p:extLst>
      <p:ext uri="{BB962C8B-B14F-4D97-AF65-F5344CB8AC3E}">
        <p14:creationId xmlns:p14="http://schemas.microsoft.com/office/powerpoint/2010/main" val="39652603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4810D-FD9E-D9EF-2561-41B4ECD743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E23225-E24A-59AF-D7AF-138E15234D0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A2EB8D4-241C-46E3-C9FB-E4C2868C9917}"/>
              </a:ext>
            </a:extLst>
          </p:cNvPr>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Arial" panose="020B0604020202020204" pitchFamily="34" charset="0"/>
                <a:ea typeface="+mn-ea"/>
                <a:cs typeface="Arial" panose="020B0604020202020204" pitchFamily="34" charset="0"/>
              </a:rPr>
              <a:t>Additional takeaways you may want to consider for this standard and scenario:</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When engaging an individual to work with children it is essential to consider both their eligibility and their suitability, taking into account: </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nature of the work and the setting</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level and intensity of the interactions they will have with children </a:t>
            </a:r>
          </a:p>
          <a:p>
            <a:pPr marL="628650" lvl="1"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age and characteristics of the children they will be working with. </a:t>
            </a:r>
          </a:p>
          <a:p>
            <a:pPr marL="628650" lvl="1"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Even when a candidate seems ideal, leaders must model a mindset that </a:t>
            </a:r>
            <a:r>
              <a:rPr lang="en-US" sz="1200" i="0" kern="1200" dirty="0" err="1">
                <a:solidFill>
                  <a:schemeClr val="tx1"/>
                </a:solidFill>
                <a:effectLst/>
                <a:latin typeface="Arial" panose="020B0604020202020204" pitchFamily="34" charset="0"/>
                <a:ea typeface="+mn-ea"/>
                <a:cs typeface="Arial" panose="020B0604020202020204" pitchFamily="34" charset="0"/>
              </a:rPr>
              <a:t>prioritises</a:t>
            </a:r>
            <a:r>
              <a:rPr lang="en-US" sz="1200" i="0" kern="1200" dirty="0">
                <a:solidFill>
                  <a:schemeClr val="tx1"/>
                </a:solidFill>
                <a:effectLst/>
                <a:latin typeface="Arial" panose="020B0604020202020204" pitchFamily="34" charset="0"/>
                <a:ea typeface="+mn-ea"/>
                <a:cs typeface="Arial" panose="020B0604020202020204" pitchFamily="34" charset="0"/>
              </a:rPr>
              <a:t> children’s safety. The child safeguarding culture of the organisation is reflected in how recruitment processes are undertaken.</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 aware that people who seek to harm children are often deceptive and manipulative. Ongoing training and awareness for staff is essential to ensure they are vigilant and can </a:t>
            </a:r>
            <a:r>
              <a:rPr lang="en-US" dirty="0" err="1"/>
              <a:t>recognise</a:t>
            </a:r>
            <a:r>
              <a:rPr lang="en-US" dirty="0"/>
              <a:t> the risks to children.</a:t>
            </a:r>
            <a:endParaRPr lang="en-AU" dirty="0"/>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A Working with Children check indicates no known disqualifying offences exist, but it is not sufficient on its own to determine suitability.</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scenario notes that the worker has moved from interstate. Given they haven’t worked in Queensland, some past issues may not appear in the screening system. The lack of recent references or incomplete employment history may mask performance or conduct concerns. Organisations should verify reference checks and clearance verification outside Queensland and follow up on the missing referee. They should consider obtaining a verbal reference, understanding the relationship of the referee to the applicant and ensuring that a referee can comment on their suitability to work with children and their performance in this regard.</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All new workers, including volunteers, should receive a proper induction that reinforces safe practices, with explicit reference to the organisation’s code of conduct. Implementing probation periods, supervision, and ongoing performance monitoring will help to build confidence that the person is suitable to work with children.</a:t>
            </a:r>
          </a:p>
        </p:txBody>
      </p:sp>
      <p:sp>
        <p:nvSpPr>
          <p:cNvPr id="4" name="Slide Number Placeholder 3">
            <a:extLst>
              <a:ext uri="{FF2B5EF4-FFF2-40B4-BE49-F238E27FC236}">
                <a16:creationId xmlns:a16="http://schemas.microsoft.com/office/drawing/2014/main" id="{B243F234-34B5-A7BD-08E9-32874CA2913B}"/>
              </a:ext>
            </a:extLst>
          </p:cNvPr>
          <p:cNvSpPr>
            <a:spLocks noGrp="1"/>
          </p:cNvSpPr>
          <p:nvPr>
            <p:ph type="sldNum" sz="quarter" idx="5"/>
          </p:nvPr>
        </p:nvSpPr>
        <p:spPr/>
        <p:txBody>
          <a:bodyPr/>
          <a:lstStyle/>
          <a:p>
            <a:fld id="{D4BFBEB3-0B68-EC49-9543-A7537037DA83}" type="slidenum">
              <a:rPr lang="en-US" smtClean="0"/>
              <a:pPr/>
              <a:t>19</a:t>
            </a:fld>
            <a:endParaRPr lang="en-US" dirty="0"/>
          </a:p>
        </p:txBody>
      </p:sp>
    </p:spTree>
    <p:extLst>
      <p:ext uri="{BB962C8B-B14F-4D97-AF65-F5344CB8AC3E}">
        <p14:creationId xmlns:p14="http://schemas.microsoft.com/office/powerpoint/2010/main" val="454785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C0053-9893-F3EF-9AA6-BF525499FD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1B4195-161E-2B72-D0F5-739A19C9AEB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C3FF900-019F-9521-7EA3-0517907598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Tip: Refer to pages 18-20 of the Self-Assessment tool for more prompts to guide your reflection on Complaints Management. </a:t>
            </a:r>
            <a:endParaRPr lang="en-AU" dirty="0"/>
          </a:p>
          <a:p>
            <a:endParaRPr lang="en-US" dirty="0"/>
          </a:p>
        </p:txBody>
      </p:sp>
      <p:sp>
        <p:nvSpPr>
          <p:cNvPr id="4" name="Slide Number Placeholder 3">
            <a:extLst>
              <a:ext uri="{FF2B5EF4-FFF2-40B4-BE49-F238E27FC236}">
                <a16:creationId xmlns:a16="http://schemas.microsoft.com/office/drawing/2014/main" id="{854B7146-A9C8-193F-A435-50DF5005083E}"/>
              </a:ext>
            </a:extLst>
          </p:cNvPr>
          <p:cNvSpPr>
            <a:spLocks noGrp="1"/>
          </p:cNvSpPr>
          <p:nvPr>
            <p:ph type="sldNum" sz="quarter" idx="5"/>
          </p:nvPr>
        </p:nvSpPr>
        <p:spPr/>
        <p:txBody>
          <a:bodyPr/>
          <a:lstStyle/>
          <a:p>
            <a:fld id="{D4BFBEB3-0B68-EC49-9543-A7537037DA83}" type="slidenum">
              <a:rPr lang="en-US" smtClean="0"/>
              <a:pPr/>
              <a:t>20</a:t>
            </a:fld>
            <a:endParaRPr lang="en-US" dirty="0"/>
          </a:p>
        </p:txBody>
      </p:sp>
    </p:spTree>
    <p:extLst>
      <p:ext uri="{BB962C8B-B14F-4D97-AF65-F5344CB8AC3E}">
        <p14:creationId xmlns:p14="http://schemas.microsoft.com/office/powerpoint/2010/main" val="1555073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CB623-95E7-D99A-581C-B392D8CC87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9722C5-DF07-2F57-DF2B-D40050462ED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15995AB-EEB1-A6EA-1D55-C64156C74D37}"/>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 Leadership and Culture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2: Voice of Children</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3: Family &amp; community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4: Equity and diversity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5: People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6: Complaints Management</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7: Knowledge and Skills</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8: Physical &amp; online environments</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9: Continuous improvement</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10: Policies and Procedures</a:t>
            </a:r>
          </a:p>
          <a:p>
            <a:pPr marL="171450" indent="-171450">
              <a:buFont typeface="Arial" panose="020B0604020202020204" pitchFamily="34" charset="0"/>
              <a:buChar char="•"/>
            </a:pPr>
            <a:endParaRPr lang="en-US" sz="1200" i="1"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5AFA545A-0E37-EF70-DDC4-72C7EBD58BE4}"/>
              </a:ext>
            </a:extLst>
          </p:cNvPr>
          <p:cNvSpPr>
            <a:spLocks noGrp="1"/>
          </p:cNvSpPr>
          <p:nvPr>
            <p:ph type="sldNum" sz="quarter" idx="5"/>
          </p:nvPr>
        </p:nvSpPr>
        <p:spPr/>
        <p:txBody>
          <a:bodyPr/>
          <a:lstStyle/>
          <a:p>
            <a:fld id="{D4BFBEB3-0B68-EC49-9543-A7537037DA83}" type="slidenum">
              <a:rPr lang="en-US" smtClean="0"/>
              <a:pPr/>
              <a:t>21</a:t>
            </a:fld>
            <a:endParaRPr lang="en-US" dirty="0"/>
          </a:p>
        </p:txBody>
      </p:sp>
    </p:spTree>
    <p:extLst>
      <p:ext uri="{BB962C8B-B14F-4D97-AF65-F5344CB8AC3E}">
        <p14:creationId xmlns:p14="http://schemas.microsoft.com/office/powerpoint/2010/main" val="3063739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fontAlgn="t"/>
            <a:r>
              <a:rPr lang="en-US" sz="1200" b="1" i="0" kern="1200" dirty="0">
                <a:solidFill>
                  <a:schemeClr val="tx1"/>
                </a:solidFill>
                <a:effectLst/>
                <a:latin typeface="Arial" panose="020B0604020202020204" pitchFamily="34" charset="0"/>
                <a:ea typeface="+mn-ea"/>
                <a:cs typeface="Arial" panose="020B0604020202020204" pitchFamily="34" charset="0"/>
              </a:rPr>
              <a:t>Guidance instructions</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Use scenarios as written or adapt them to your organisation’s context.</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Some Standards include more than one scenario to help build your knowledge and ability to apply it in practice.</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Complete the activities individually or in groups—discussion is encouraged.</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Work through the Standards in one session or across multiple shorter discussions—adapt to suit your organisation’s learning needs.</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Refer to our Guidelines or Quick Reference Guide for more information on each of the Standards. You may also want to complete the Self-Assessment Tool as you work through this resource.</a:t>
            </a:r>
          </a:p>
          <a:p>
            <a:endParaRPr lang="en-AU" dirty="0"/>
          </a:p>
        </p:txBody>
      </p:sp>
      <p:sp>
        <p:nvSpPr>
          <p:cNvPr id="4" name="Slide Number Placeholder 3"/>
          <p:cNvSpPr>
            <a:spLocks noGrp="1"/>
          </p:cNvSpPr>
          <p:nvPr>
            <p:ph type="sldNum" sz="quarter" idx="5"/>
          </p:nvPr>
        </p:nvSpPr>
        <p:spPr/>
        <p:txBody>
          <a:bodyPr/>
          <a:lstStyle/>
          <a:p>
            <a:fld id="{D4BFBEB3-0B68-EC49-9543-A7537037DA83}" type="slidenum">
              <a:rPr lang="en-US" smtClean="0"/>
              <a:pPr/>
              <a:t>3</a:t>
            </a:fld>
            <a:endParaRPr lang="en-US" dirty="0"/>
          </a:p>
        </p:txBody>
      </p:sp>
    </p:spTree>
    <p:extLst>
      <p:ext uri="{BB962C8B-B14F-4D97-AF65-F5344CB8AC3E}">
        <p14:creationId xmlns:p14="http://schemas.microsoft.com/office/powerpoint/2010/main" val="40929340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BEC1FB-BA17-025B-A1B1-7125C277D4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062DD1-A54A-2D84-31A5-10AC6A9CF1B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652B12F-743F-8B86-3070-3A644FCA1BE2}"/>
              </a:ext>
            </a:extLst>
          </p:cNvPr>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Arial" panose="020B0604020202020204" pitchFamily="34" charset="0"/>
                <a:ea typeface="+mn-ea"/>
                <a:cs typeface="Arial" panose="020B0604020202020204" pitchFamily="34" charset="0"/>
              </a:rPr>
              <a:t>Additional takeaways you may want to consider for this standard and scenario:</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A culture that </a:t>
            </a:r>
            <a:r>
              <a:rPr lang="en-US" sz="1200" i="0" kern="1200" dirty="0" err="1">
                <a:solidFill>
                  <a:schemeClr val="tx1"/>
                </a:solidFill>
                <a:effectLst/>
                <a:latin typeface="Arial" panose="020B0604020202020204" pitchFamily="34" charset="0"/>
                <a:ea typeface="+mn-ea"/>
                <a:cs typeface="Arial" panose="020B0604020202020204" pitchFamily="34" charset="0"/>
              </a:rPr>
              <a:t>prioritises</a:t>
            </a:r>
            <a:r>
              <a:rPr lang="en-US" sz="1200" i="0" kern="1200" dirty="0">
                <a:solidFill>
                  <a:schemeClr val="tx1"/>
                </a:solidFill>
                <a:effectLst/>
                <a:latin typeface="Arial" panose="020B0604020202020204" pitchFamily="34" charset="0"/>
                <a:ea typeface="+mn-ea"/>
                <a:cs typeface="Arial" panose="020B0604020202020204" pitchFamily="34" charset="0"/>
              </a:rPr>
              <a:t> children’s safety ensures everyone, regardless of seniority, is accountable for their behaviour. Leaders must set clear expectations that no one is exempt from scrutiny and that raising concerns is protected and encouraged.</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In the scenario, the senior employee’s </a:t>
            </a:r>
            <a:r>
              <a:rPr lang="en-US" sz="1200" i="0" kern="1200" dirty="0" err="1">
                <a:solidFill>
                  <a:schemeClr val="tx1"/>
                </a:solidFill>
                <a:effectLst/>
                <a:latin typeface="Arial" panose="020B0604020202020204" pitchFamily="34" charset="0"/>
                <a:ea typeface="+mn-ea"/>
                <a:cs typeface="Arial" panose="020B0604020202020204" pitchFamily="34" charset="0"/>
              </a:rPr>
              <a:t>behaviour</a:t>
            </a:r>
            <a:r>
              <a:rPr lang="en-US" sz="1200" i="0" kern="1200" dirty="0">
                <a:solidFill>
                  <a:schemeClr val="tx1"/>
                </a:solidFill>
                <a:effectLst/>
                <a:latin typeface="Arial" panose="020B0604020202020204" pitchFamily="34" charset="0"/>
                <a:ea typeface="+mn-ea"/>
                <a:cs typeface="Arial" panose="020B0604020202020204" pitchFamily="34" charset="0"/>
              </a:rPr>
              <a:t> raises serious questions of suitability. Even if this is not an act of criminal harm, it breaches the expected standards of behaviour and duty of care owed to the child.</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worker may need to report the </a:t>
            </a:r>
            <a:r>
              <a:rPr lang="en-US" sz="1200" i="0" kern="1200" dirty="0" err="1">
                <a:solidFill>
                  <a:schemeClr val="tx1"/>
                </a:solidFill>
                <a:effectLst/>
                <a:latin typeface="Arial" panose="020B0604020202020204" pitchFamily="34" charset="0"/>
                <a:ea typeface="+mn-ea"/>
                <a:cs typeface="Arial" panose="020B0604020202020204" pitchFamily="34" charset="0"/>
              </a:rPr>
              <a:t>behaviour</a:t>
            </a:r>
            <a:r>
              <a:rPr lang="en-US" sz="1200" i="0" kern="1200" dirty="0">
                <a:solidFill>
                  <a:schemeClr val="tx1"/>
                </a:solidFill>
                <a:effectLst/>
                <a:latin typeface="Arial" panose="020B0604020202020204" pitchFamily="34" charset="0"/>
                <a:ea typeface="+mn-ea"/>
                <a:cs typeface="Arial" panose="020B0604020202020204" pitchFamily="34" charset="0"/>
              </a:rPr>
              <a:t> under existing mandatory reporting obligations, including under the Reportable Conduct Scheme. The </a:t>
            </a:r>
            <a:r>
              <a:rPr lang="en-US" sz="1200" i="0" kern="1200" dirty="0" err="1">
                <a:solidFill>
                  <a:schemeClr val="tx1"/>
                </a:solidFill>
                <a:effectLst/>
                <a:latin typeface="Arial" panose="020B0604020202020204" pitchFamily="34" charset="0"/>
                <a:ea typeface="+mn-ea"/>
                <a:cs typeface="Arial" panose="020B0604020202020204" pitchFamily="34" charset="0"/>
              </a:rPr>
              <a:t>behaviour</a:t>
            </a:r>
            <a:r>
              <a:rPr lang="en-US" sz="1200" i="0" kern="1200" dirty="0">
                <a:solidFill>
                  <a:schemeClr val="tx1"/>
                </a:solidFill>
                <a:effectLst/>
                <a:latin typeface="Arial" panose="020B0604020202020204" pitchFamily="34" charset="0"/>
                <a:ea typeface="+mn-ea"/>
                <a:cs typeface="Arial" panose="020B0604020202020204" pitchFamily="34" charset="0"/>
              </a:rPr>
              <a:t> in this scenario may be considered reportable conduct under the scheme. If the </a:t>
            </a:r>
            <a:r>
              <a:rPr lang="en-US" sz="1200" i="0" kern="1200" dirty="0" err="1">
                <a:solidFill>
                  <a:schemeClr val="tx1"/>
                </a:solidFill>
                <a:effectLst/>
                <a:latin typeface="Arial" panose="020B0604020202020204" pitchFamily="34" charset="0"/>
                <a:ea typeface="+mn-ea"/>
                <a:cs typeface="Arial" panose="020B0604020202020204" pitchFamily="34" charset="0"/>
              </a:rPr>
              <a:t>organisation</a:t>
            </a:r>
            <a:r>
              <a:rPr lang="en-US" sz="1200" i="0" kern="1200" dirty="0">
                <a:solidFill>
                  <a:schemeClr val="tx1"/>
                </a:solidFill>
                <a:effectLst/>
                <a:latin typeface="Arial" panose="020B0604020202020204" pitchFamily="34" charset="0"/>
                <a:ea typeface="+mn-ea"/>
                <a:cs typeface="Arial" panose="020B0604020202020204" pitchFamily="34" charset="0"/>
              </a:rPr>
              <a:t> is required to comply with the scheme, the </a:t>
            </a:r>
            <a:r>
              <a:rPr lang="en-US" sz="1200" i="0" kern="1200" dirty="0" err="1">
                <a:solidFill>
                  <a:schemeClr val="tx1"/>
                </a:solidFill>
                <a:effectLst/>
                <a:latin typeface="Arial" panose="020B0604020202020204" pitchFamily="34" charset="0"/>
                <a:ea typeface="+mn-ea"/>
                <a:cs typeface="Arial" panose="020B0604020202020204" pitchFamily="34" charset="0"/>
              </a:rPr>
              <a:t>behaviour</a:t>
            </a:r>
            <a:r>
              <a:rPr lang="en-US" sz="1200" i="0" kern="1200" dirty="0">
                <a:solidFill>
                  <a:schemeClr val="tx1"/>
                </a:solidFill>
                <a:effectLst/>
                <a:latin typeface="Arial" panose="020B0604020202020204" pitchFamily="34" charset="0"/>
                <a:ea typeface="+mn-ea"/>
                <a:cs typeface="Arial" panose="020B0604020202020204" pitchFamily="34" charset="0"/>
              </a:rPr>
              <a:t> must be reported. </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If a worker doesn’t know how to report, or fears the consequences of reporting, the complaints system is not functioning effectively. An effective child-focused complaints process ensures any concern can be raised safely and it is clear, accessible, confidential and free from </a:t>
            </a:r>
            <a:r>
              <a:rPr lang="en-US" sz="1200" i="0" kern="1200" dirty="0" err="1">
                <a:solidFill>
                  <a:schemeClr val="tx1"/>
                </a:solidFill>
                <a:effectLst/>
                <a:latin typeface="Arial" panose="020B0604020202020204" pitchFamily="34" charset="0"/>
                <a:ea typeface="+mn-ea"/>
                <a:cs typeface="Arial" panose="020B0604020202020204" pitchFamily="34" charset="0"/>
              </a:rPr>
              <a:t>victimisation</a:t>
            </a:r>
            <a:r>
              <a:rPr lang="en-US" sz="1200" i="0" kern="1200" dirty="0">
                <a:solidFill>
                  <a:schemeClr val="tx1"/>
                </a:solidFill>
                <a:effectLst/>
                <a:latin typeface="Arial" panose="020B0604020202020204" pitchFamily="34" charset="0"/>
                <a:ea typeface="+mn-ea"/>
                <a:cs typeface="Arial" panose="020B0604020202020204" pitchFamily="34" charset="0"/>
              </a:rPr>
              <a:t>. Consider engaging children, family, community networks and workers in designing your complaints management processes.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Consideration of potential barriers to making complaints or reporting concerns need to be understood and proactively addressed. These barriers can include lack of trust or power imbalances (e.g. age, seniority, employment status, previous experiences or conflicts of interest), or barriers including accessibility of information, lack of cultural safety, lack of knowledge of how to report, or lack of trust in the process.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Part of a child safe organisation is having a culture where workers are encouraged to raise issues and concerns and knowing that these will be investigated.</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In the scenario, the new worker’s uncertainty suggests training or induction gaps. All workers should be trained not just on </a:t>
            </a:r>
            <a:r>
              <a:rPr lang="en-US" sz="1200" i="0" kern="1200" dirty="0" err="1">
                <a:solidFill>
                  <a:schemeClr val="tx1"/>
                </a:solidFill>
                <a:effectLst/>
                <a:latin typeface="Arial" panose="020B0604020202020204" pitchFamily="34" charset="0"/>
                <a:ea typeface="+mn-ea"/>
                <a:cs typeface="Arial" panose="020B0604020202020204" pitchFamily="34" charset="0"/>
              </a:rPr>
              <a:t>recognising</a:t>
            </a:r>
            <a:r>
              <a:rPr lang="en-US" sz="1200" i="0" kern="1200" dirty="0">
                <a:solidFill>
                  <a:schemeClr val="tx1"/>
                </a:solidFill>
                <a:effectLst/>
                <a:latin typeface="Arial" panose="020B0604020202020204" pitchFamily="34" charset="0"/>
                <a:ea typeface="+mn-ea"/>
                <a:cs typeface="Arial" panose="020B0604020202020204" pitchFamily="34" charset="0"/>
              </a:rPr>
              <a:t> harm, but on how to report and who to tell. </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Ensuring workers, children and families receive information in different formats to accommodate their different needs (considering accessibility, language, literacy levels, different delivery methods) makes it more likely that knowledge of these materials is transferred and their content understood.</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Provide regular opportunities for performance reviews that encompass competencies, acceptable behaviour, child safeguarding knowledge and skills, and implement performance management processes to manage poor or unacceptable </a:t>
            </a:r>
            <a:r>
              <a:rPr lang="en-US" sz="1200" i="0" kern="1200" dirty="0" err="1">
                <a:solidFill>
                  <a:schemeClr val="tx1"/>
                </a:solidFill>
                <a:effectLst/>
                <a:latin typeface="Arial" panose="020B0604020202020204" pitchFamily="34" charset="0"/>
                <a:ea typeface="+mn-ea"/>
                <a:cs typeface="Arial" panose="020B0604020202020204" pitchFamily="34" charset="0"/>
              </a:rPr>
              <a:t>behaviour</a:t>
            </a:r>
            <a:r>
              <a:rPr lang="en-US" sz="1200" i="0" kern="1200" dirty="0">
                <a:solidFill>
                  <a:schemeClr val="tx1"/>
                </a:solidFill>
                <a:effectLst/>
                <a:latin typeface="Arial" panose="020B0604020202020204" pitchFamily="34" charset="0"/>
                <a:ea typeface="+mn-ea"/>
                <a:cs typeface="Arial" panose="020B0604020202020204" pitchFamily="34" charset="0"/>
              </a:rPr>
              <a:t>.</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Provide opportunities for children and families to contribute their views of worker behaviour and performance.</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Conduct regular reviews of incidents, complaints and feedback to identify areas for improvement.</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Following incidents, address impacts to those surrounding the situation such as vicarious harms to children from seeing or hearing of the situation and provide opportunities for your organisation’s improvement from those involved. </a:t>
            </a:r>
          </a:p>
        </p:txBody>
      </p:sp>
      <p:sp>
        <p:nvSpPr>
          <p:cNvPr id="4" name="Slide Number Placeholder 3">
            <a:extLst>
              <a:ext uri="{FF2B5EF4-FFF2-40B4-BE49-F238E27FC236}">
                <a16:creationId xmlns:a16="http://schemas.microsoft.com/office/drawing/2014/main" id="{38A82A78-6520-9510-3CD1-644C7CCE6DA0}"/>
              </a:ext>
            </a:extLst>
          </p:cNvPr>
          <p:cNvSpPr>
            <a:spLocks noGrp="1"/>
          </p:cNvSpPr>
          <p:nvPr>
            <p:ph type="sldNum" sz="quarter" idx="5"/>
          </p:nvPr>
        </p:nvSpPr>
        <p:spPr/>
        <p:txBody>
          <a:bodyPr/>
          <a:lstStyle/>
          <a:p>
            <a:fld id="{D4BFBEB3-0B68-EC49-9543-A7537037DA83}" type="slidenum">
              <a:rPr lang="en-US" smtClean="0"/>
              <a:pPr/>
              <a:t>22</a:t>
            </a:fld>
            <a:endParaRPr lang="en-US" dirty="0"/>
          </a:p>
        </p:txBody>
      </p:sp>
    </p:spTree>
    <p:extLst>
      <p:ext uri="{BB962C8B-B14F-4D97-AF65-F5344CB8AC3E}">
        <p14:creationId xmlns:p14="http://schemas.microsoft.com/office/powerpoint/2010/main" val="38750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4D84B3-0E80-6F55-20E2-5F4FD54A7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8360C2-E466-7039-B28A-DF9E639BDC5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178A0A9-74B6-C8F9-5150-F6BC07FBB4B0}"/>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 Leadership and Culture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2: Voice of Children</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3: Family and Community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5: People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6: Complaints Management</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7: Knowledge and Skills</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10: Policies and Procedures</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4301683A-AF66-1E3F-ACA9-D7D509F7A729}"/>
              </a:ext>
            </a:extLst>
          </p:cNvPr>
          <p:cNvSpPr>
            <a:spLocks noGrp="1"/>
          </p:cNvSpPr>
          <p:nvPr>
            <p:ph type="sldNum" sz="quarter" idx="5"/>
          </p:nvPr>
        </p:nvSpPr>
        <p:spPr/>
        <p:txBody>
          <a:bodyPr/>
          <a:lstStyle/>
          <a:p>
            <a:fld id="{D4BFBEB3-0B68-EC49-9543-A7537037DA83}" type="slidenum">
              <a:rPr lang="en-US" smtClean="0"/>
              <a:pPr/>
              <a:t>23</a:t>
            </a:fld>
            <a:endParaRPr lang="en-US" dirty="0"/>
          </a:p>
        </p:txBody>
      </p:sp>
    </p:spTree>
    <p:extLst>
      <p:ext uri="{BB962C8B-B14F-4D97-AF65-F5344CB8AC3E}">
        <p14:creationId xmlns:p14="http://schemas.microsoft.com/office/powerpoint/2010/main" val="20128950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E6EE5-775D-091D-CCDA-4098A991EB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64885-016E-53A6-EDCD-90C3DCA7163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B56E47D-2713-1F1B-24CE-F5E11F34F602}"/>
              </a:ext>
            </a:extLst>
          </p:cNvPr>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Arial" panose="020B0604020202020204" pitchFamily="34" charset="0"/>
                <a:ea typeface="+mn-ea"/>
                <a:cs typeface="Arial" panose="020B0604020202020204" pitchFamily="34" charset="0"/>
              </a:rPr>
              <a:t>Additional takeaways you may want to consider for this standard and scenario:</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A child safe culture means no one is above scrutiny. Organisations must </a:t>
            </a:r>
            <a:r>
              <a:rPr lang="en-US" sz="1200" i="0" kern="1200" dirty="0" err="1">
                <a:solidFill>
                  <a:schemeClr val="tx1"/>
                </a:solidFill>
                <a:effectLst/>
                <a:latin typeface="Arial" panose="020B0604020202020204" pitchFamily="34" charset="0"/>
                <a:ea typeface="+mn-ea"/>
                <a:cs typeface="Arial" panose="020B0604020202020204" pitchFamily="34" charset="0"/>
              </a:rPr>
              <a:t>prioritise</a:t>
            </a:r>
            <a:r>
              <a:rPr lang="en-US" sz="1200" i="0" kern="1200" dirty="0">
                <a:solidFill>
                  <a:schemeClr val="tx1"/>
                </a:solidFill>
                <a:effectLst/>
                <a:latin typeface="Arial" panose="020B0604020202020204" pitchFamily="34" charset="0"/>
                <a:ea typeface="+mn-ea"/>
                <a:cs typeface="Arial" panose="020B0604020202020204" pitchFamily="34" charset="0"/>
              </a:rPr>
              <a:t> the safety of children over popularity or convenience.</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If someone doesn’t know how to report, or fears the consequences of reporting, then the complaints system is not functioning effectively. A child-focused complaints process ensures any concern can be raised safely and it is clear, accessible, confidential and free from </a:t>
            </a:r>
            <a:r>
              <a:rPr lang="en-US" sz="1200" i="0" kern="1200" dirty="0" err="1">
                <a:solidFill>
                  <a:schemeClr val="tx1"/>
                </a:solidFill>
                <a:effectLst/>
                <a:latin typeface="Arial" panose="020B0604020202020204" pitchFamily="34" charset="0"/>
                <a:ea typeface="+mn-ea"/>
                <a:cs typeface="Arial" panose="020B0604020202020204" pitchFamily="34" charset="0"/>
              </a:rPr>
              <a:t>victimisation</a:t>
            </a:r>
            <a:r>
              <a:rPr lang="en-US" sz="1200" i="0" kern="1200" dirty="0">
                <a:solidFill>
                  <a:schemeClr val="tx1"/>
                </a:solidFill>
                <a:effectLst/>
                <a:latin typeface="Arial" panose="020B0604020202020204" pitchFamily="34" charset="0"/>
                <a:ea typeface="+mn-ea"/>
                <a:cs typeface="Arial" panose="020B0604020202020204" pitchFamily="34" charset="0"/>
              </a:rPr>
              <a:t>. Consider engaging children, family and community networks in designing your complaints management processes to ensure they are suitable, child-friendly and the information is accessible and easy to understand for both children and families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Potential barriers to making complaints or reporting concerns need to be understood and proactively addressed by leaders. These barriers can arise from lack of cultural safety, lack of trust, previous experiences, power imbalances (e.g., age, seniority, employment status) and the culture of the organisation.</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If repeated complaints are made and no action is taken, children and families can feel their concerns will not be taken seriously, which can create a barrier to raising issues or disclosing when harm is occurring.</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Repeated complaints may signal a potential systemic or </a:t>
            </a:r>
            <a:r>
              <a:rPr lang="en-US" sz="1200" i="0" kern="1200" dirty="0" err="1">
                <a:solidFill>
                  <a:schemeClr val="tx1"/>
                </a:solidFill>
                <a:effectLst/>
                <a:latin typeface="Arial" panose="020B0604020202020204" pitchFamily="34" charset="0"/>
                <a:ea typeface="+mn-ea"/>
                <a:cs typeface="Arial" panose="020B0604020202020204" pitchFamily="34" charset="0"/>
              </a:rPr>
              <a:t>behavioural</a:t>
            </a:r>
            <a:r>
              <a:rPr lang="en-US" sz="1200" i="0" kern="1200" dirty="0">
                <a:solidFill>
                  <a:schemeClr val="tx1"/>
                </a:solidFill>
                <a:effectLst/>
                <a:latin typeface="Arial" panose="020B0604020202020204" pitchFamily="34" charset="0"/>
                <a:ea typeface="+mn-ea"/>
                <a:cs typeface="Arial" panose="020B0604020202020204" pitchFamily="34" charset="0"/>
              </a:rPr>
              <a:t> issue. Organisations should document all complaints and decisions and ensure that patterns of concern are </a:t>
            </a:r>
            <a:r>
              <a:rPr lang="en-US" sz="1200" i="0" kern="1200" dirty="0" err="1">
                <a:solidFill>
                  <a:schemeClr val="tx1"/>
                </a:solidFill>
                <a:effectLst/>
                <a:latin typeface="Arial" panose="020B0604020202020204" pitchFamily="34" charset="0"/>
                <a:ea typeface="+mn-ea"/>
                <a:cs typeface="Arial" panose="020B0604020202020204" pitchFamily="34" charset="0"/>
              </a:rPr>
              <a:t>recognised</a:t>
            </a:r>
            <a:r>
              <a:rPr lang="en-US" sz="1200" i="0" kern="1200" dirty="0">
                <a:solidFill>
                  <a:schemeClr val="tx1"/>
                </a:solidFill>
                <a:effectLst/>
                <a:latin typeface="Arial" panose="020B0604020202020204" pitchFamily="34" charset="0"/>
                <a:ea typeface="+mn-ea"/>
                <a:cs typeface="Arial" panose="020B0604020202020204" pitchFamily="34" charset="0"/>
              </a:rPr>
              <a:t> and acted on.</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i="0" kern="1200" dirty="0">
                <a:solidFill>
                  <a:schemeClr val="tx1"/>
                </a:solidFill>
                <a:effectLst/>
                <a:latin typeface="Arial" panose="020B0604020202020204" pitchFamily="34" charset="0"/>
                <a:ea typeface="+mn-ea"/>
                <a:cs typeface="Arial" panose="020B0604020202020204" pitchFamily="34" charset="0"/>
              </a:rPr>
              <a:t>Recurrence of complaints may indicate gaps in supervision, training or unclear expectations about professional boundaries. Expectations about acceptable </a:t>
            </a:r>
            <a:r>
              <a:rPr lang="en-US" sz="1200" i="0" kern="1200" dirty="0" err="1">
                <a:solidFill>
                  <a:schemeClr val="tx1"/>
                </a:solidFill>
                <a:effectLst/>
                <a:latin typeface="Arial" panose="020B0604020202020204" pitchFamily="34" charset="0"/>
                <a:ea typeface="+mn-ea"/>
                <a:cs typeface="Arial" panose="020B0604020202020204" pitchFamily="34" charset="0"/>
              </a:rPr>
              <a:t>behaviour</a:t>
            </a:r>
            <a:r>
              <a:rPr lang="en-US" sz="1200" i="0" kern="1200" dirty="0">
                <a:solidFill>
                  <a:schemeClr val="tx1"/>
                </a:solidFill>
                <a:effectLst/>
                <a:latin typeface="Arial" panose="020B0604020202020204" pitchFamily="34" charset="0"/>
                <a:ea typeface="+mn-ea"/>
                <a:cs typeface="Arial" panose="020B0604020202020204" pitchFamily="34" charset="0"/>
              </a:rPr>
              <a:t> should be documented so workers clearly understand their obligations, for example, in a Code of Conduct, and regularly reviewed and updated, and Workers should receive training in managing complaints from receiving the complaint through to resolution.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Complaint management processes should be regularly reflected upon as part of continuous improvement.</a:t>
            </a:r>
          </a:p>
        </p:txBody>
      </p:sp>
      <p:sp>
        <p:nvSpPr>
          <p:cNvPr id="4" name="Slide Number Placeholder 3">
            <a:extLst>
              <a:ext uri="{FF2B5EF4-FFF2-40B4-BE49-F238E27FC236}">
                <a16:creationId xmlns:a16="http://schemas.microsoft.com/office/drawing/2014/main" id="{B94D6980-09A4-18BC-E423-B4293A365684}"/>
              </a:ext>
            </a:extLst>
          </p:cNvPr>
          <p:cNvSpPr>
            <a:spLocks noGrp="1"/>
          </p:cNvSpPr>
          <p:nvPr>
            <p:ph type="sldNum" sz="quarter" idx="5"/>
          </p:nvPr>
        </p:nvSpPr>
        <p:spPr/>
        <p:txBody>
          <a:bodyPr/>
          <a:lstStyle/>
          <a:p>
            <a:fld id="{D4BFBEB3-0B68-EC49-9543-A7537037DA83}" type="slidenum">
              <a:rPr lang="en-US" smtClean="0"/>
              <a:pPr/>
              <a:t>24</a:t>
            </a:fld>
            <a:endParaRPr lang="en-US" dirty="0"/>
          </a:p>
        </p:txBody>
      </p:sp>
    </p:spTree>
    <p:extLst>
      <p:ext uri="{BB962C8B-B14F-4D97-AF65-F5344CB8AC3E}">
        <p14:creationId xmlns:p14="http://schemas.microsoft.com/office/powerpoint/2010/main" val="3412410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21230-CF54-D855-F5C2-722F20392F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953119-48F2-6EB1-53E4-38DFCCC09CC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A4266047-EA83-8A0E-BAAD-D075ED9A50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Tip: Refer to pages 21-22 of the Self-Assessment tool for more prompts to guide your reflection on Knowledge and Skills. </a:t>
            </a:r>
            <a:endParaRPr lang="en-AU" dirty="0"/>
          </a:p>
          <a:p>
            <a:endParaRPr lang="en-US" dirty="0"/>
          </a:p>
          <a:p>
            <a:endParaRPr lang="en-US" dirty="0"/>
          </a:p>
        </p:txBody>
      </p:sp>
      <p:sp>
        <p:nvSpPr>
          <p:cNvPr id="4" name="Slide Number Placeholder 3">
            <a:extLst>
              <a:ext uri="{FF2B5EF4-FFF2-40B4-BE49-F238E27FC236}">
                <a16:creationId xmlns:a16="http://schemas.microsoft.com/office/drawing/2014/main" id="{6C984B55-6A25-4775-FF23-9D648CE91FD3}"/>
              </a:ext>
            </a:extLst>
          </p:cNvPr>
          <p:cNvSpPr>
            <a:spLocks noGrp="1"/>
          </p:cNvSpPr>
          <p:nvPr>
            <p:ph type="sldNum" sz="quarter" idx="5"/>
          </p:nvPr>
        </p:nvSpPr>
        <p:spPr/>
        <p:txBody>
          <a:bodyPr/>
          <a:lstStyle/>
          <a:p>
            <a:fld id="{D4BFBEB3-0B68-EC49-9543-A7537037DA83}" type="slidenum">
              <a:rPr lang="en-US" smtClean="0"/>
              <a:pPr/>
              <a:t>25</a:t>
            </a:fld>
            <a:endParaRPr lang="en-US" dirty="0"/>
          </a:p>
        </p:txBody>
      </p:sp>
    </p:spTree>
    <p:extLst>
      <p:ext uri="{BB962C8B-B14F-4D97-AF65-F5344CB8AC3E}">
        <p14:creationId xmlns:p14="http://schemas.microsoft.com/office/powerpoint/2010/main" val="25695703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83C98-372D-7810-9274-2B1902B454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C6463-93BE-FE8C-509E-A6A6CA6ADEC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6BA1EEC-1F23-9D7A-5A1B-4D86C4D7D1F3}"/>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 Leadership and Culture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2: Voice of children</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3: Family and community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4: Equity and Diversity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5: People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6: Complaints management</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7: Knowledge and Skills</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8: Physical and Online environments</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10: Policies and Procedures</a:t>
            </a:r>
          </a:p>
          <a:p>
            <a:pPr marL="171450" indent="-171450">
              <a:buFont typeface="Arial" panose="020B0604020202020204" pitchFamily="34" charset="0"/>
              <a:buChar char="•"/>
            </a:pPr>
            <a:endParaRPr lang="en-US" sz="1200" i="1"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F480E793-E9B9-3D6C-A5D8-F297CABCF050}"/>
              </a:ext>
            </a:extLst>
          </p:cNvPr>
          <p:cNvSpPr>
            <a:spLocks noGrp="1"/>
          </p:cNvSpPr>
          <p:nvPr>
            <p:ph type="sldNum" sz="quarter" idx="5"/>
          </p:nvPr>
        </p:nvSpPr>
        <p:spPr/>
        <p:txBody>
          <a:bodyPr/>
          <a:lstStyle/>
          <a:p>
            <a:fld id="{D4BFBEB3-0B68-EC49-9543-A7537037DA83}" type="slidenum">
              <a:rPr lang="en-US" smtClean="0"/>
              <a:pPr/>
              <a:t>26</a:t>
            </a:fld>
            <a:endParaRPr lang="en-US" dirty="0"/>
          </a:p>
        </p:txBody>
      </p:sp>
    </p:spTree>
    <p:extLst>
      <p:ext uri="{BB962C8B-B14F-4D97-AF65-F5344CB8AC3E}">
        <p14:creationId xmlns:p14="http://schemas.microsoft.com/office/powerpoint/2010/main" val="11200723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B704B-A7FB-38ED-E0AB-FC099CAE6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73EB26-0FA2-D0FA-20C6-02ACC886F2B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400B140-B0D0-0146-09B3-BCA5EF6E7B15}"/>
              </a:ext>
            </a:extLst>
          </p:cNvPr>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Arial" panose="020B0604020202020204" pitchFamily="34" charset="0"/>
                <a:ea typeface="+mn-ea"/>
                <a:cs typeface="Arial" panose="020B0604020202020204" pitchFamily="34" charset="0"/>
              </a:rPr>
              <a:t>Additional takeaways you may want to consider for this standard and scenario:</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Volunteers need to behave in the same way as is expected from workers when it comes to children’s safety. </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Workers come from varied backgrounds. Organisations should ensure all workers understand and respect the diverse needs of children and information is provided to them in ways they understand and can apply.</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Involve children and families in determining what are the characteristics of a model volunteer and include them in recruitment processes.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organisation should have clear recruitment, screening and reference-check processes, even for unpaid roles. </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Organisations should consider all relevant eligibility checks, for relevant roles this may require a Working With Children Check. </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All workers, including volunteers, require induction and regular training. </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Workers, including volunteers, must understand how to respond if they discover harm may be occurring and/or respond if a child discloses harm or abuse, and know the reporting pathways within the organisation, which should be clearly outlined in policy documents.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All workers and volunteers should be conscious of the cultural backgrounds of the children they will be working with and the organisation’s approach to creating culturally safe environments for children and families to ensure children are worked with are appropriate and most effective.</a:t>
            </a:r>
          </a:p>
        </p:txBody>
      </p:sp>
      <p:sp>
        <p:nvSpPr>
          <p:cNvPr id="4" name="Slide Number Placeholder 3">
            <a:extLst>
              <a:ext uri="{FF2B5EF4-FFF2-40B4-BE49-F238E27FC236}">
                <a16:creationId xmlns:a16="http://schemas.microsoft.com/office/drawing/2014/main" id="{3FEFE744-FE6B-8913-9801-FB63002A9BDD}"/>
              </a:ext>
            </a:extLst>
          </p:cNvPr>
          <p:cNvSpPr>
            <a:spLocks noGrp="1"/>
          </p:cNvSpPr>
          <p:nvPr>
            <p:ph type="sldNum" sz="quarter" idx="5"/>
          </p:nvPr>
        </p:nvSpPr>
        <p:spPr/>
        <p:txBody>
          <a:bodyPr/>
          <a:lstStyle/>
          <a:p>
            <a:fld id="{D4BFBEB3-0B68-EC49-9543-A7537037DA83}" type="slidenum">
              <a:rPr lang="en-US" smtClean="0"/>
              <a:pPr/>
              <a:t>27</a:t>
            </a:fld>
            <a:endParaRPr lang="en-US" dirty="0"/>
          </a:p>
        </p:txBody>
      </p:sp>
    </p:spTree>
    <p:extLst>
      <p:ext uri="{BB962C8B-B14F-4D97-AF65-F5344CB8AC3E}">
        <p14:creationId xmlns:p14="http://schemas.microsoft.com/office/powerpoint/2010/main" val="328967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AF9DA-5EF5-BB68-1AB1-33B755AF02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B6ACC-F494-6DC7-FE33-B1D77FADCFC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AF7A8AC-6E37-423D-6F41-550F7F3BD3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Tip: Refer to pages 23-25 of the Self-Assessment tool for more prompts to guide your reflection on Physical and Online Environments. </a:t>
            </a:r>
            <a:endParaRPr lang="en-AU" dirty="0"/>
          </a:p>
        </p:txBody>
      </p:sp>
      <p:sp>
        <p:nvSpPr>
          <p:cNvPr id="4" name="Slide Number Placeholder 3">
            <a:extLst>
              <a:ext uri="{FF2B5EF4-FFF2-40B4-BE49-F238E27FC236}">
                <a16:creationId xmlns:a16="http://schemas.microsoft.com/office/drawing/2014/main" id="{DFA130F7-767B-A437-977F-5E7FECD1FBB4}"/>
              </a:ext>
            </a:extLst>
          </p:cNvPr>
          <p:cNvSpPr>
            <a:spLocks noGrp="1"/>
          </p:cNvSpPr>
          <p:nvPr>
            <p:ph type="sldNum" sz="quarter" idx="5"/>
          </p:nvPr>
        </p:nvSpPr>
        <p:spPr/>
        <p:txBody>
          <a:bodyPr/>
          <a:lstStyle/>
          <a:p>
            <a:fld id="{D4BFBEB3-0B68-EC49-9543-A7537037DA83}" type="slidenum">
              <a:rPr lang="en-US" smtClean="0"/>
              <a:pPr/>
              <a:t>28</a:t>
            </a:fld>
            <a:endParaRPr lang="en-US" dirty="0"/>
          </a:p>
        </p:txBody>
      </p:sp>
    </p:spTree>
    <p:extLst>
      <p:ext uri="{BB962C8B-B14F-4D97-AF65-F5344CB8AC3E}">
        <p14:creationId xmlns:p14="http://schemas.microsoft.com/office/powerpoint/2010/main" val="9242263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1B2EE1-0A7A-5B09-0368-FA8BCAD50F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4EED6F-7642-5411-325A-69F5063D1C0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5DD4EEB-1416-FB08-180B-30F02E310DB9}"/>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 Leadership and Culture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2: Voice of Children</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3: Family and Community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4: Equity and Diversity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6: Complaints Management</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8: Physical and online environments</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10: Policies and Procedures</a:t>
            </a:r>
          </a:p>
          <a:p>
            <a:pPr marL="171450" indent="-171450">
              <a:buFont typeface="Arial" panose="020B0604020202020204" pitchFamily="34" charset="0"/>
              <a:buChar char="•"/>
            </a:pPr>
            <a:endParaRPr lang="en-US" sz="1200" i="1"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EDE7EC53-3B30-AD17-0759-ADFB097BCEDB}"/>
              </a:ext>
            </a:extLst>
          </p:cNvPr>
          <p:cNvSpPr>
            <a:spLocks noGrp="1"/>
          </p:cNvSpPr>
          <p:nvPr>
            <p:ph type="sldNum" sz="quarter" idx="5"/>
          </p:nvPr>
        </p:nvSpPr>
        <p:spPr/>
        <p:txBody>
          <a:bodyPr/>
          <a:lstStyle/>
          <a:p>
            <a:fld id="{D4BFBEB3-0B68-EC49-9543-A7537037DA83}" type="slidenum">
              <a:rPr lang="en-US" smtClean="0"/>
              <a:pPr/>
              <a:t>29</a:t>
            </a:fld>
            <a:endParaRPr lang="en-US" dirty="0"/>
          </a:p>
        </p:txBody>
      </p:sp>
    </p:spTree>
    <p:extLst>
      <p:ext uri="{BB962C8B-B14F-4D97-AF65-F5344CB8AC3E}">
        <p14:creationId xmlns:p14="http://schemas.microsoft.com/office/powerpoint/2010/main" val="1243849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EB163-F04C-F7E6-5689-DC39FFE2E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B1265-1480-187A-D3D6-80E438A9CD7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18E88CF-02C9-8951-F248-3679DBCEE21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3030531F-4784-8218-EB61-E4D0F27713D2}"/>
              </a:ext>
            </a:extLst>
          </p:cNvPr>
          <p:cNvSpPr>
            <a:spLocks noGrp="1"/>
          </p:cNvSpPr>
          <p:nvPr>
            <p:ph type="sldNum" sz="quarter" idx="5"/>
          </p:nvPr>
        </p:nvSpPr>
        <p:spPr/>
        <p:txBody>
          <a:bodyPr/>
          <a:lstStyle/>
          <a:p>
            <a:fld id="{D4BFBEB3-0B68-EC49-9543-A7537037DA83}" type="slidenum">
              <a:rPr lang="en-US" smtClean="0"/>
              <a:pPr/>
              <a:t>30</a:t>
            </a:fld>
            <a:endParaRPr lang="en-US" dirty="0"/>
          </a:p>
        </p:txBody>
      </p:sp>
    </p:spTree>
    <p:extLst>
      <p:ext uri="{BB962C8B-B14F-4D97-AF65-F5344CB8AC3E}">
        <p14:creationId xmlns:p14="http://schemas.microsoft.com/office/powerpoint/2010/main" val="13684460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60AD95-9BBE-A144-EF50-556E4E3DE9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811FC0-CFDB-D2BC-2504-0F4B4BF6490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4F249D5-E1E3-1CF8-D474-62508B0BEC0B}"/>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 Leadership and Culture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2: Voice of Children</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3: Family and Community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4: Equity and Diversity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8: Physical and Online environments</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9: Continuous Improvement</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10: Policies and practices</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C7F3947A-82CE-B674-DBB8-B6831877A191}"/>
              </a:ext>
            </a:extLst>
          </p:cNvPr>
          <p:cNvSpPr>
            <a:spLocks noGrp="1"/>
          </p:cNvSpPr>
          <p:nvPr>
            <p:ph type="sldNum" sz="quarter" idx="5"/>
          </p:nvPr>
        </p:nvSpPr>
        <p:spPr/>
        <p:txBody>
          <a:bodyPr/>
          <a:lstStyle/>
          <a:p>
            <a:fld id="{D4BFBEB3-0B68-EC49-9543-A7537037DA83}" type="slidenum">
              <a:rPr lang="en-US" smtClean="0"/>
              <a:pPr/>
              <a:t>31</a:t>
            </a:fld>
            <a:endParaRPr lang="en-US" dirty="0"/>
          </a:p>
        </p:txBody>
      </p:sp>
    </p:spTree>
    <p:extLst>
      <p:ext uri="{BB962C8B-B14F-4D97-AF65-F5344CB8AC3E}">
        <p14:creationId xmlns:p14="http://schemas.microsoft.com/office/powerpoint/2010/main" val="4246947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These are the 10 Child Safe Standards. They closely align with the National Principles for Child Safe Organisations.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000" dirty="0"/>
          </a:p>
          <a:p>
            <a:r>
              <a:rPr lang="en-AU" sz="1200" kern="1200" dirty="0">
                <a:solidFill>
                  <a:schemeClr val="tx1"/>
                </a:solidFill>
                <a:effectLst/>
                <a:latin typeface="Arial" panose="020B0604020202020204" pitchFamily="34" charset="0"/>
                <a:ea typeface="+mn-ea"/>
                <a:cs typeface="Arial" panose="020B0604020202020204" pitchFamily="34" charset="0"/>
              </a:rPr>
              <a:t>The Standards create safe environments for children by requiring organisations to prioritise the safety of children in their culture, governance, policies and practices.</a:t>
            </a:r>
          </a:p>
          <a:p>
            <a:endParaRPr lang="en-AU"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When implementing the Standards, organisations also need to create environments that promote and uphold the right to cultural safety for Aboriginal and Torres Strait Islander children, which is known in the legislation as the Universal Principle. This means making Aboriginal and Torres Strait Islander children feel welcome, safe, valued, included and respected.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Arial" panose="020B0604020202020204" pitchFamily="34" charset="0"/>
                <a:ea typeface="+mn-ea"/>
                <a:cs typeface="Arial" panose="020B0604020202020204" pitchFamily="34" charset="0"/>
              </a:rPr>
              <a:t>The Universal Principle is embedded through each Standard—when considering how each Standard applies in your organisation, consider how cultural safety also applies.</a:t>
            </a:r>
          </a:p>
        </p:txBody>
      </p:sp>
      <p:sp>
        <p:nvSpPr>
          <p:cNvPr id="4" name="Slide Number Placeholder 3"/>
          <p:cNvSpPr>
            <a:spLocks noGrp="1"/>
          </p:cNvSpPr>
          <p:nvPr>
            <p:ph type="sldNum" sz="quarter" idx="5"/>
          </p:nvPr>
        </p:nvSpPr>
        <p:spPr/>
        <p:txBody>
          <a:bodyPr/>
          <a:lstStyle/>
          <a:p>
            <a:fld id="{D4BFBEB3-0B68-EC49-9543-A7537037DA83}" type="slidenum">
              <a:rPr lang="en-US" smtClean="0"/>
              <a:pPr/>
              <a:t>5</a:t>
            </a:fld>
            <a:endParaRPr lang="en-US" dirty="0"/>
          </a:p>
        </p:txBody>
      </p:sp>
    </p:spTree>
    <p:extLst>
      <p:ext uri="{BB962C8B-B14F-4D97-AF65-F5344CB8AC3E}">
        <p14:creationId xmlns:p14="http://schemas.microsoft.com/office/powerpoint/2010/main" val="2329099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07441-DD54-801D-7103-5172F9CA4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9C443C-2E54-C1CF-F9E9-E8E9E71731F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2A904A7-30CC-7FD7-C116-EB150480E30D}"/>
              </a:ext>
            </a:extLst>
          </p:cNvPr>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Arial" panose="020B0604020202020204" pitchFamily="34" charset="0"/>
                <a:ea typeface="+mn-ea"/>
                <a:cs typeface="Arial" panose="020B0604020202020204" pitchFamily="34" charset="0"/>
              </a:rPr>
              <a:t>Additional takeaways you may want to consider for this standard and scenario: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People who seek to harm children will often manipulate physical environments to hide misconduct. Workers need to be able to </a:t>
            </a:r>
            <a:r>
              <a:rPr lang="en-US" sz="1200" b="0" i="0" kern="1200" dirty="0" err="1">
                <a:solidFill>
                  <a:schemeClr val="tx1"/>
                </a:solidFill>
                <a:effectLst/>
                <a:latin typeface="Arial" panose="020B0604020202020204" pitchFamily="34" charset="0"/>
                <a:ea typeface="+mn-ea"/>
                <a:cs typeface="Arial" panose="020B0604020202020204" pitchFamily="34" charset="0"/>
              </a:rPr>
              <a:t>recognise</a:t>
            </a:r>
            <a:r>
              <a:rPr lang="en-US" sz="1200" b="0" i="0" kern="1200" dirty="0">
                <a:solidFill>
                  <a:schemeClr val="tx1"/>
                </a:solidFill>
                <a:effectLst/>
                <a:latin typeface="Arial" panose="020B0604020202020204" pitchFamily="34" charset="0"/>
                <a:ea typeface="+mn-ea"/>
                <a:cs typeface="Arial" panose="020B0604020202020204" pitchFamily="34" charset="0"/>
              </a:rPr>
              <a:t> situations when this happens and rectify the setting and immediately report 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Physical environments must </a:t>
            </a:r>
            <a:r>
              <a:rPr lang="en-US" sz="1200" b="0" i="0" kern="1200" dirty="0" err="1">
                <a:solidFill>
                  <a:schemeClr val="tx1"/>
                </a:solidFill>
                <a:effectLst/>
                <a:latin typeface="Arial" panose="020B0604020202020204" pitchFamily="34" charset="0"/>
                <a:ea typeface="+mn-ea"/>
                <a:cs typeface="Arial" panose="020B0604020202020204" pitchFamily="34" charset="0"/>
              </a:rPr>
              <a:t>minimise</a:t>
            </a:r>
            <a:r>
              <a:rPr lang="en-US" sz="1200" b="0" i="0" kern="1200" dirty="0">
                <a:solidFill>
                  <a:schemeClr val="tx1"/>
                </a:solidFill>
                <a:effectLst/>
                <a:latin typeface="Arial" panose="020B0604020202020204" pitchFamily="34" charset="0"/>
                <a:ea typeface="+mn-ea"/>
                <a:cs typeface="Arial" panose="020B0604020202020204" pitchFamily="34" charset="0"/>
              </a:rPr>
              <a:t> opportunities for workers to be alone and out of sight of other workers. Where this is required for operational reasons, the </a:t>
            </a:r>
            <a:r>
              <a:rPr lang="en-US" sz="1200" b="0" i="0" kern="1200" dirty="0" err="1">
                <a:solidFill>
                  <a:schemeClr val="tx1"/>
                </a:solidFill>
                <a:effectLst/>
                <a:latin typeface="Arial" panose="020B0604020202020204" pitchFamily="34" charset="0"/>
                <a:ea typeface="+mn-ea"/>
                <a:cs typeface="Arial" panose="020B0604020202020204" pitchFamily="34" charset="0"/>
              </a:rPr>
              <a:t>organisation</a:t>
            </a:r>
            <a:r>
              <a:rPr lang="en-US" sz="1200" b="0" i="0" kern="1200" dirty="0">
                <a:solidFill>
                  <a:schemeClr val="tx1"/>
                </a:solidFill>
                <a:effectLst/>
                <a:latin typeface="Arial" panose="020B0604020202020204" pitchFamily="34" charset="0"/>
                <a:ea typeface="+mn-ea"/>
                <a:cs typeface="Arial" panose="020B0604020202020204" pitchFamily="34" charset="0"/>
              </a:rPr>
              <a:t> needs to have strict risk management processes in place to identify risks and address them. This can include ensuring children and other workers have pathways to report concerns.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Organisations should have clear policies about the use of recording equipment around children. These must be strictly enforced in scenarios where children may use toilets, get changed, or be in personal settings.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kern="1200" dirty="0">
                <a:solidFill>
                  <a:schemeClr val="tx1"/>
                </a:solidFill>
                <a:effectLst/>
                <a:latin typeface="Arial" panose="020B0604020202020204" pitchFamily="34" charset="0"/>
                <a:ea typeface="+mn-ea"/>
                <a:cs typeface="Arial" panose="020B0604020202020204" pitchFamily="34" charset="0"/>
              </a:rPr>
              <a:t>These should be well communicated to everyone who interacts with the </a:t>
            </a:r>
            <a:r>
              <a:rPr lang="en-US" sz="1200" b="0" i="0" kern="1200" dirty="0" err="1">
                <a:solidFill>
                  <a:schemeClr val="tx1"/>
                </a:solidFill>
                <a:effectLst/>
                <a:latin typeface="Arial" panose="020B0604020202020204" pitchFamily="34" charset="0"/>
                <a:ea typeface="+mn-ea"/>
                <a:cs typeface="Arial" panose="020B0604020202020204" pitchFamily="34" charset="0"/>
              </a:rPr>
              <a:t>organisation</a:t>
            </a:r>
            <a:r>
              <a:rPr lang="en-US" sz="1200" b="0" i="0" kern="1200" dirty="0">
                <a:solidFill>
                  <a:schemeClr val="tx1"/>
                </a:solidFill>
                <a:effectLst/>
                <a:latin typeface="Arial" panose="020B0604020202020204" pitchFamily="34" charset="0"/>
                <a:ea typeface="+mn-ea"/>
                <a:cs typeface="Arial" panose="020B0604020202020204" pitchFamily="34" charset="0"/>
              </a:rPr>
              <a:t>—workers, volunteers and families—and acted on.</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In addition to risks of sexual or physical harm, look at how you can mitigate hazards in the areas that children use, such as trips/slip points, unsecured areas and the safety standards of equipment.</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You need to consider the accessibility needs of children living with disability. Consider how you can make the physical setting welcoming for all children of all cultures.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Arial" panose="020B0604020202020204" pitchFamily="34" charset="0"/>
                <a:ea typeface="+mn-ea"/>
                <a:cs typeface="Arial" panose="020B0604020202020204" pitchFamily="34" charset="0"/>
              </a:rPr>
              <a:t>When designing spaces, programs or services for children, consider how you can engage children in the process and seek their views about how they would feel safe in that setting. Consider how you can do this to ensure cultural safety.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Arial" panose="020B0604020202020204" pitchFamily="34" charset="0"/>
                <a:ea typeface="+mn-ea"/>
                <a:cs typeface="Arial" panose="020B0604020202020204" pitchFamily="34" charset="0"/>
              </a:rPr>
              <a:t>Regularly ask whether children feel safe when interacting with your organisation.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i="0" kern="1200" dirty="0">
                <a:solidFill>
                  <a:schemeClr val="tx1"/>
                </a:solidFill>
                <a:effectLst/>
                <a:latin typeface="Arial" panose="020B0604020202020204" pitchFamily="34" charset="0"/>
                <a:ea typeface="+mn-ea"/>
                <a:cs typeface="Arial" panose="020B0604020202020204" pitchFamily="34" charset="0"/>
              </a:rPr>
              <a:t>Creating spaces where children know about their right to safety and are confident in their ability to express concerns, provide input, and participate in meaningful ways is an important aspect of prioritising their safety. You can communicate this to children in conversations, through posters on your site, surveys, or in information provided through parents. These are just some examples. How you seek the views of children will be </a:t>
            </a:r>
            <a:r>
              <a:rPr lang="en-GB" sz="1200" b="0" i="0" kern="1200" dirty="0">
                <a:solidFill>
                  <a:schemeClr val="tx1"/>
                </a:solidFill>
                <a:effectLst/>
                <a:latin typeface="Arial" panose="020B0604020202020204" pitchFamily="34" charset="0"/>
                <a:ea typeface="+mn-ea"/>
                <a:cs typeface="Arial" panose="020B0604020202020204" pitchFamily="34" charset="0"/>
              </a:rPr>
              <a:t>different for every organisation depending on how you interact with children, your resourcing, and circumstances.</a:t>
            </a: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en-US" sz="1200" i="1"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24FEEC16-608C-4AAB-7466-9B3D9AED607C}"/>
              </a:ext>
            </a:extLst>
          </p:cNvPr>
          <p:cNvSpPr>
            <a:spLocks noGrp="1"/>
          </p:cNvSpPr>
          <p:nvPr>
            <p:ph type="sldNum" sz="quarter" idx="5"/>
          </p:nvPr>
        </p:nvSpPr>
        <p:spPr/>
        <p:txBody>
          <a:bodyPr/>
          <a:lstStyle/>
          <a:p>
            <a:fld id="{D4BFBEB3-0B68-EC49-9543-A7537037DA83}" type="slidenum">
              <a:rPr lang="en-US" smtClean="0"/>
              <a:pPr/>
              <a:t>32</a:t>
            </a:fld>
            <a:endParaRPr lang="en-US" dirty="0"/>
          </a:p>
        </p:txBody>
      </p:sp>
    </p:spTree>
    <p:extLst>
      <p:ext uri="{BB962C8B-B14F-4D97-AF65-F5344CB8AC3E}">
        <p14:creationId xmlns:p14="http://schemas.microsoft.com/office/powerpoint/2010/main" val="27991153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83C5D-544B-5685-49C8-A0344DBDE0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210892-A241-5490-D7A4-E7519FECE82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601B309-973F-99A3-1558-DB7DC052E6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Tip: Refer to pages 26-27 of the Self-Assessment tool for more prompts to guide your reflection on Continuous Improvement.</a:t>
            </a:r>
            <a:endParaRPr lang="en-AU" dirty="0"/>
          </a:p>
          <a:p>
            <a:endParaRPr lang="en-US" dirty="0"/>
          </a:p>
        </p:txBody>
      </p:sp>
      <p:sp>
        <p:nvSpPr>
          <p:cNvPr id="4" name="Slide Number Placeholder 3">
            <a:extLst>
              <a:ext uri="{FF2B5EF4-FFF2-40B4-BE49-F238E27FC236}">
                <a16:creationId xmlns:a16="http://schemas.microsoft.com/office/drawing/2014/main" id="{D776E3EA-9A56-4628-A4EC-E9E5E743613D}"/>
              </a:ext>
            </a:extLst>
          </p:cNvPr>
          <p:cNvSpPr>
            <a:spLocks noGrp="1"/>
          </p:cNvSpPr>
          <p:nvPr>
            <p:ph type="sldNum" sz="quarter" idx="5"/>
          </p:nvPr>
        </p:nvSpPr>
        <p:spPr/>
        <p:txBody>
          <a:bodyPr/>
          <a:lstStyle/>
          <a:p>
            <a:fld id="{D4BFBEB3-0B68-EC49-9543-A7537037DA83}" type="slidenum">
              <a:rPr lang="en-US" smtClean="0"/>
              <a:pPr/>
              <a:t>33</a:t>
            </a:fld>
            <a:endParaRPr lang="en-US" dirty="0"/>
          </a:p>
        </p:txBody>
      </p:sp>
    </p:spTree>
    <p:extLst>
      <p:ext uri="{BB962C8B-B14F-4D97-AF65-F5344CB8AC3E}">
        <p14:creationId xmlns:p14="http://schemas.microsoft.com/office/powerpoint/2010/main" val="2148211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43428-08E0-28A6-2BE9-9F5A7770E9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052C69-09F6-7283-5CFC-2E63C86D568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3029F16-AA63-A327-F52A-A6D9EE5E41E1}"/>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 Leadership and Culture</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5: People</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6: Complaints Management</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7: Knowledge and Skills</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9: Continuous Improvement</a:t>
            </a:r>
          </a:p>
          <a:p>
            <a:pPr marL="171450" lvl="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10: Policies and Procedures</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34F90AAA-0924-334B-B009-C2DFEA6DE108}"/>
              </a:ext>
            </a:extLst>
          </p:cNvPr>
          <p:cNvSpPr>
            <a:spLocks noGrp="1"/>
          </p:cNvSpPr>
          <p:nvPr>
            <p:ph type="sldNum" sz="quarter" idx="5"/>
          </p:nvPr>
        </p:nvSpPr>
        <p:spPr/>
        <p:txBody>
          <a:bodyPr/>
          <a:lstStyle/>
          <a:p>
            <a:fld id="{D4BFBEB3-0B68-EC49-9543-A7537037DA83}" type="slidenum">
              <a:rPr lang="en-US" smtClean="0"/>
              <a:pPr/>
              <a:t>34</a:t>
            </a:fld>
            <a:endParaRPr lang="en-US" dirty="0"/>
          </a:p>
        </p:txBody>
      </p:sp>
    </p:spTree>
    <p:extLst>
      <p:ext uri="{BB962C8B-B14F-4D97-AF65-F5344CB8AC3E}">
        <p14:creationId xmlns:p14="http://schemas.microsoft.com/office/powerpoint/2010/main" val="9442429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8CAB4-027E-C47B-1979-F2EDFD29E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88EC23-A612-9D03-C794-D60843A4FD0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D88AB3D-3890-3302-89AE-D4643CE4F09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pPr marL="0" indent="0">
              <a:buFont typeface="Arial" panose="020B0604020202020204" pitchFamily="34" charset="0"/>
              <a:buNone/>
            </a:pPr>
            <a:r>
              <a:rPr lang="en-US" sz="1200" i="0" kern="1200" dirty="0">
                <a:solidFill>
                  <a:schemeClr val="tx1"/>
                </a:solidFill>
                <a:effectLst/>
                <a:latin typeface="Arial" panose="020B0604020202020204" pitchFamily="34" charset="0"/>
                <a:ea typeface="+mn-ea"/>
                <a:cs typeface="Arial" panose="020B0604020202020204" pitchFamily="34" charset="0"/>
              </a:rPr>
              <a:t>Additional takeaways you may want to consider for this standard and scenario:</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Complying with the Child Safe Standards means your </a:t>
            </a:r>
            <a:r>
              <a:rPr lang="en-US" sz="1200" i="0" kern="1200" dirty="0" err="1">
                <a:solidFill>
                  <a:schemeClr val="tx1"/>
                </a:solidFill>
                <a:effectLst/>
                <a:latin typeface="Arial" panose="020B0604020202020204" pitchFamily="34" charset="0"/>
                <a:ea typeface="+mn-ea"/>
                <a:cs typeface="Arial" panose="020B0604020202020204" pitchFamily="34" charset="0"/>
              </a:rPr>
              <a:t>organisation</a:t>
            </a:r>
            <a:r>
              <a:rPr lang="en-US" sz="1200" i="0" kern="1200" dirty="0">
                <a:solidFill>
                  <a:schemeClr val="tx1"/>
                </a:solidFill>
                <a:effectLst/>
                <a:latin typeface="Arial" panose="020B0604020202020204" pitchFamily="34" charset="0"/>
                <a:ea typeface="+mn-ea"/>
                <a:cs typeface="Arial" panose="020B0604020202020204" pitchFamily="34" charset="0"/>
              </a:rPr>
              <a:t> is continually engaging with the standards. It means continually reviewing its operations to make sure they are as safe as they can be.</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When children’s safety is not </a:t>
            </a:r>
            <a:r>
              <a:rPr lang="en-US" sz="1200" i="0" kern="1200" dirty="0" err="1">
                <a:solidFill>
                  <a:schemeClr val="tx1"/>
                </a:solidFill>
                <a:effectLst/>
                <a:latin typeface="Arial" panose="020B0604020202020204" pitchFamily="34" charset="0"/>
                <a:ea typeface="+mn-ea"/>
                <a:cs typeface="Arial" panose="020B0604020202020204" pitchFamily="34" charset="0"/>
              </a:rPr>
              <a:t>prioritised</a:t>
            </a:r>
            <a:r>
              <a:rPr lang="en-US" sz="1200" i="0" kern="1200" dirty="0">
                <a:solidFill>
                  <a:schemeClr val="tx1"/>
                </a:solidFill>
                <a:effectLst/>
                <a:latin typeface="Arial" panose="020B0604020202020204" pitchFamily="34" charset="0"/>
                <a:ea typeface="+mn-ea"/>
                <a:cs typeface="Arial" panose="020B0604020202020204" pitchFamily="34" charset="0"/>
              </a:rPr>
              <a:t> in decision-making, leadership has not fully embedded a child safe culture, and workers may view safeguarding as ‘compliance-based paperwork’ rather than a core organisational value. Leaders should model, communicate and reinforce that children’s safety is central to all decisions.</a:t>
            </a:r>
          </a:p>
        </p:txBody>
      </p:sp>
      <p:sp>
        <p:nvSpPr>
          <p:cNvPr id="4" name="Slide Number Placeholder 3">
            <a:extLst>
              <a:ext uri="{FF2B5EF4-FFF2-40B4-BE49-F238E27FC236}">
                <a16:creationId xmlns:a16="http://schemas.microsoft.com/office/drawing/2014/main" id="{E1CB5284-6203-182F-816A-AFB96C8B257D}"/>
              </a:ext>
            </a:extLst>
          </p:cNvPr>
          <p:cNvSpPr>
            <a:spLocks noGrp="1"/>
          </p:cNvSpPr>
          <p:nvPr>
            <p:ph type="sldNum" sz="quarter" idx="5"/>
          </p:nvPr>
        </p:nvSpPr>
        <p:spPr/>
        <p:txBody>
          <a:bodyPr/>
          <a:lstStyle/>
          <a:p>
            <a:fld id="{D4BFBEB3-0B68-EC49-9543-A7537037DA83}" type="slidenum">
              <a:rPr lang="en-US" smtClean="0"/>
              <a:pPr/>
              <a:t>35</a:t>
            </a:fld>
            <a:endParaRPr lang="en-US" dirty="0"/>
          </a:p>
        </p:txBody>
      </p:sp>
    </p:spTree>
    <p:extLst>
      <p:ext uri="{BB962C8B-B14F-4D97-AF65-F5344CB8AC3E}">
        <p14:creationId xmlns:p14="http://schemas.microsoft.com/office/powerpoint/2010/main" val="16108804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625D7-80CC-7B28-EB31-8B3E9BC734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6638B8-67D4-449D-A0B3-4D8AE0D2C103}"/>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B46FF71-9103-22F8-0381-EC6A1A9A4D2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Tip: Refer to pages 28-29 of the Self-Assessment tool for more prompts to guide your reflection on Policy and Procedures.</a:t>
            </a:r>
            <a:endParaRPr lang="en-AU" dirty="0"/>
          </a:p>
          <a:p>
            <a:endParaRPr lang="en-AU" dirty="0"/>
          </a:p>
          <a:p>
            <a:endParaRPr lang="en-US" dirty="0"/>
          </a:p>
        </p:txBody>
      </p:sp>
      <p:sp>
        <p:nvSpPr>
          <p:cNvPr id="4" name="Slide Number Placeholder 3">
            <a:extLst>
              <a:ext uri="{FF2B5EF4-FFF2-40B4-BE49-F238E27FC236}">
                <a16:creationId xmlns:a16="http://schemas.microsoft.com/office/drawing/2014/main" id="{DAEC7B80-F0F6-26EF-FABC-2C7C29F75953}"/>
              </a:ext>
            </a:extLst>
          </p:cNvPr>
          <p:cNvSpPr>
            <a:spLocks noGrp="1"/>
          </p:cNvSpPr>
          <p:nvPr>
            <p:ph type="sldNum" sz="quarter" idx="5"/>
          </p:nvPr>
        </p:nvSpPr>
        <p:spPr/>
        <p:txBody>
          <a:bodyPr/>
          <a:lstStyle/>
          <a:p>
            <a:fld id="{D4BFBEB3-0B68-EC49-9543-A7537037DA83}" type="slidenum">
              <a:rPr lang="en-US" smtClean="0"/>
              <a:pPr/>
              <a:t>36</a:t>
            </a:fld>
            <a:endParaRPr lang="en-US" dirty="0"/>
          </a:p>
        </p:txBody>
      </p:sp>
    </p:spTree>
    <p:extLst>
      <p:ext uri="{BB962C8B-B14F-4D97-AF65-F5344CB8AC3E}">
        <p14:creationId xmlns:p14="http://schemas.microsoft.com/office/powerpoint/2010/main" val="22626983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3B39E8-634C-D201-1315-6438A10953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0E67B-33E8-0A34-7DA2-584B4680BF9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54B49F2E-F804-5146-EBB9-E878C169AC22}"/>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 Leadership and Culture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2: Voice of Children</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3: Family and community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4: Equity and Diversity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5: People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6: Complaints Management</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7: Knowledge and Skills </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8: Physical and online environments</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10: Policies and Procedures</a:t>
            </a:r>
          </a:p>
          <a:p>
            <a:pPr marL="171450" indent="-171450">
              <a:buFont typeface="Arial" panose="020B0604020202020204" pitchFamily="34" charset="0"/>
              <a:buChar char="•"/>
            </a:pPr>
            <a:endParaRPr lang="en-US" sz="1200" i="1"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BA8A4A04-E4AE-E60A-06A1-1FAAA5C7C536}"/>
              </a:ext>
            </a:extLst>
          </p:cNvPr>
          <p:cNvSpPr>
            <a:spLocks noGrp="1"/>
          </p:cNvSpPr>
          <p:nvPr>
            <p:ph type="sldNum" sz="quarter" idx="5"/>
          </p:nvPr>
        </p:nvSpPr>
        <p:spPr/>
        <p:txBody>
          <a:bodyPr/>
          <a:lstStyle/>
          <a:p>
            <a:fld id="{D4BFBEB3-0B68-EC49-9543-A7537037DA83}" type="slidenum">
              <a:rPr lang="en-US" smtClean="0"/>
              <a:pPr/>
              <a:t>37</a:t>
            </a:fld>
            <a:endParaRPr lang="en-US" dirty="0"/>
          </a:p>
        </p:txBody>
      </p:sp>
    </p:spTree>
    <p:extLst>
      <p:ext uri="{BB962C8B-B14F-4D97-AF65-F5344CB8AC3E}">
        <p14:creationId xmlns:p14="http://schemas.microsoft.com/office/powerpoint/2010/main" val="22001605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9C41B-EDBD-5129-86AE-81AB05BE6E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F495C-0203-F195-1457-AEF70F0CF4E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F95E0AA-C447-BC40-21BD-1B5BF78DEFCE}"/>
              </a:ext>
            </a:extLst>
          </p:cNvPr>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Arial" panose="020B0604020202020204" pitchFamily="34" charset="0"/>
                <a:ea typeface="+mn-ea"/>
                <a:cs typeface="Arial" panose="020B0604020202020204" pitchFamily="34" charset="0"/>
              </a:rPr>
              <a:t>Additional takeaways you may want to consider for this standard and scenario:</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organisation retains responsibility for child safe practices, even when services are delivered by external people. Outsourcing does not transfer accountability for ensuring the environment is safe. Contractors have the same expectations as workers and volunteers.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As the individual will have direct contact with children, they must be screened, qualified, and appropriately supported, including checking for Blue Card requirements.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organisation should also conduct referee checks, professional conduct history and ensure the external individual’s business has also implemented child safe practices.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A record should be kept of all training completed and dates for training refresh and blue card expiry.</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Ensure the organisation’s complaints process clearly applies to external service providers, and make sure the contractor knows how to report incidents or disclosures themselves.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External programs or services may introduce new risks, e.g. unfamiliar activities or different supervision ratios. A risk assessment specific to the external program should be undertaken.</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organisation should ensure they establish a process to review the arrangement to identify successes, learnings and risks so they can continuously improve.</a:t>
            </a:r>
          </a:p>
        </p:txBody>
      </p:sp>
      <p:sp>
        <p:nvSpPr>
          <p:cNvPr id="4" name="Slide Number Placeholder 3">
            <a:extLst>
              <a:ext uri="{FF2B5EF4-FFF2-40B4-BE49-F238E27FC236}">
                <a16:creationId xmlns:a16="http://schemas.microsoft.com/office/drawing/2014/main" id="{C7E7911D-1996-8271-2C14-0873BF5533C7}"/>
              </a:ext>
            </a:extLst>
          </p:cNvPr>
          <p:cNvSpPr>
            <a:spLocks noGrp="1"/>
          </p:cNvSpPr>
          <p:nvPr>
            <p:ph type="sldNum" sz="quarter" idx="5"/>
          </p:nvPr>
        </p:nvSpPr>
        <p:spPr/>
        <p:txBody>
          <a:bodyPr/>
          <a:lstStyle/>
          <a:p>
            <a:fld id="{D4BFBEB3-0B68-EC49-9543-A7537037DA83}" type="slidenum">
              <a:rPr lang="en-US" smtClean="0"/>
              <a:pPr/>
              <a:t>38</a:t>
            </a:fld>
            <a:endParaRPr lang="en-US" dirty="0"/>
          </a:p>
        </p:txBody>
      </p:sp>
    </p:spTree>
    <p:extLst>
      <p:ext uri="{BB962C8B-B14F-4D97-AF65-F5344CB8AC3E}">
        <p14:creationId xmlns:p14="http://schemas.microsoft.com/office/powerpoint/2010/main" val="2034800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CE413-3863-F1F9-3CCC-54CA52F2B0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16E6F-2D0F-1A33-DE75-6F0AABB97DB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77100EE-58AF-27CE-0033-04F360777FC6}"/>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 Leadership and Culture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5: People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6: Complaints Management</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8: Physical and Online environments</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9: Continuous Improvement</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10: Policies and Procedures</a:t>
            </a:r>
          </a:p>
          <a:p>
            <a:pPr marL="171450" indent="-171450">
              <a:buFont typeface="Arial" panose="020B0604020202020204" pitchFamily="34" charset="0"/>
              <a:buChar char="•"/>
            </a:pPr>
            <a:endParaRPr lang="en-US" sz="1200" i="1"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95EA286F-3F01-3DC2-B8CC-C27D78E7314A}"/>
              </a:ext>
            </a:extLst>
          </p:cNvPr>
          <p:cNvSpPr>
            <a:spLocks noGrp="1"/>
          </p:cNvSpPr>
          <p:nvPr>
            <p:ph type="sldNum" sz="quarter" idx="5"/>
          </p:nvPr>
        </p:nvSpPr>
        <p:spPr/>
        <p:txBody>
          <a:bodyPr/>
          <a:lstStyle/>
          <a:p>
            <a:fld id="{D4BFBEB3-0B68-EC49-9543-A7537037DA83}" type="slidenum">
              <a:rPr lang="en-US" smtClean="0"/>
              <a:pPr/>
              <a:t>39</a:t>
            </a:fld>
            <a:endParaRPr lang="en-US" dirty="0"/>
          </a:p>
        </p:txBody>
      </p:sp>
    </p:spTree>
    <p:extLst>
      <p:ext uri="{BB962C8B-B14F-4D97-AF65-F5344CB8AC3E}">
        <p14:creationId xmlns:p14="http://schemas.microsoft.com/office/powerpoint/2010/main" val="6219383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D481CA-977B-7148-2A5F-D87C1B9BF8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CDD40C-B540-F73C-7B83-45C8AB674FE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406C9B7-BF50-7563-88E2-0FD702719CF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pPr marL="0" indent="0">
              <a:buFont typeface="Arial" panose="020B0604020202020204" pitchFamily="34" charset="0"/>
              <a:buNone/>
            </a:pPr>
            <a:r>
              <a:rPr lang="en-US" sz="1200" i="0" kern="1200" dirty="0">
                <a:solidFill>
                  <a:schemeClr val="tx1"/>
                </a:solidFill>
                <a:effectLst/>
                <a:latin typeface="Arial" panose="020B0604020202020204" pitchFamily="34" charset="0"/>
                <a:ea typeface="+mn-ea"/>
                <a:cs typeface="Arial" panose="020B0604020202020204" pitchFamily="34" charset="0"/>
              </a:rPr>
              <a:t>Additional takeaways you may want to consider for this standard and scenario:</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Even when contact with children is incidental, obligations for child safe practices still apply. The difference is how risk is managed, not whether it exists.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Leadership must ensure that child safe practices and expectations extend to everyone who enters the site, even short-term contractors. A child safe culture means no exceptions based on duration or job type.</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contractors may not require a Blue Card, but suitability is still important. The organisation should confirm the contractor’s reputation and professionalism and they should ensure that contractors are never alone with children or have unsupervised access to child spaces.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organisation’s own workers need to understand how to manage contractors safely. Everyone should know who is responsible for monitoring the contractors and how to respond to any concerns.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The contractors should be briefed on expectations, unacceptable and acceptable behaviour and reporting obligations.</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Maintenance work can temporarily change physical safety conditions. Ensure a temporary risk assessment is conducted before the work commences, dynamic risks are assessed on an ongoing basis while work continues with appropriate mitigations implemented as necessary. </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Organisations responsibility is to make surrounding employees, children and families aware of contractors being present to ensure clear communication and ability to communicate any questions or issues. This allows for better transparency and understanding of the environment of the children’s care especially if there is any concerns raised.</a:t>
            </a:r>
          </a:p>
          <a:p>
            <a:pPr marL="171450" indent="-171450">
              <a:buFont typeface="Arial" panose="020B0604020202020204" pitchFamily="34" charset="0"/>
              <a:buChar char="•"/>
            </a:pPr>
            <a:endParaRPr lang="en-US"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Each engagement with external providers provides an opportunity to review and refine contractor management systems and risk management.</a:t>
            </a:r>
          </a:p>
        </p:txBody>
      </p:sp>
      <p:sp>
        <p:nvSpPr>
          <p:cNvPr id="4" name="Slide Number Placeholder 3">
            <a:extLst>
              <a:ext uri="{FF2B5EF4-FFF2-40B4-BE49-F238E27FC236}">
                <a16:creationId xmlns:a16="http://schemas.microsoft.com/office/drawing/2014/main" id="{14BE7646-E8D6-63FF-3E83-490AB965FFCB}"/>
              </a:ext>
            </a:extLst>
          </p:cNvPr>
          <p:cNvSpPr>
            <a:spLocks noGrp="1"/>
          </p:cNvSpPr>
          <p:nvPr>
            <p:ph type="sldNum" sz="quarter" idx="5"/>
          </p:nvPr>
        </p:nvSpPr>
        <p:spPr/>
        <p:txBody>
          <a:bodyPr/>
          <a:lstStyle/>
          <a:p>
            <a:fld id="{D4BFBEB3-0B68-EC49-9543-A7537037DA83}" type="slidenum">
              <a:rPr lang="en-US" smtClean="0"/>
              <a:pPr/>
              <a:t>40</a:t>
            </a:fld>
            <a:endParaRPr lang="en-US" dirty="0"/>
          </a:p>
        </p:txBody>
      </p:sp>
    </p:spTree>
    <p:extLst>
      <p:ext uri="{BB962C8B-B14F-4D97-AF65-F5344CB8AC3E}">
        <p14:creationId xmlns:p14="http://schemas.microsoft.com/office/powerpoint/2010/main" val="2719010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fontAlgn="t"/>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Refer to the Quick Reference Guide for more details on how the Universal Principle applies to the Standards.</a:t>
            </a:r>
          </a:p>
          <a:p>
            <a:endParaRPr lang="en-US" dirty="0"/>
          </a:p>
          <a:p>
            <a:endParaRPr lang="en-US" dirty="0"/>
          </a:p>
        </p:txBody>
      </p:sp>
      <p:sp>
        <p:nvSpPr>
          <p:cNvPr id="4" name="Slide Number Placeholder 3"/>
          <p:cNvSpPr>
            <a:spLocks noGrp="1"/>
          </p:cNvSpPr>
          <p:nvPr>
            <p:ph type="sldNum" sz="quarter" idx="5"/>
          </p:nvPr>
        </p:nvSpPr>
        <p:spPr/>
        <p:txBody>
          <a:bodyPr/>
          <a:lstStyle/>
          <a:p>
            <a:fld id="{D4BFBEB3-0B68-EC49-9543-A7537037DA83}" type="slidenum">
              <a:rPr lang="en-US" smtClean="0"/>
              <a:pPr/>
              <a:t>41</a:t>
            </a:fld>
            <a:endParaRPr lang="en-US" dirty="0"/>
          </a:p>
        </p:txBody>
      </p:sp>
    </p:spTree>
    <p:extLst>
      <p:ext uri="{BB962C8B-B14F-4D97-AF65-F5344CB8AC3E}">
        <p14:creationId xmlns:p14="http://schemas.microsoft.com/office/powerpoint/2010/main" val="9945577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fontAlgn="t"/>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pages 7-9 of the Self-Assessment tool for more prompts to guide your reflection on Leadership and Culture</a:t>
            </a:r>
            <a:endParaRPr lang="en-AU" dirty="0"/>
          </a:p>
          <a:p>
            <a:endParaRPr lang="en-US" dirty="0"/>
          </a:p>
        </p:txBody>
      </p:sp>
      <p:sp>
        <p:nvSpPr>
          <p:cNvPr id="4" name="Slide Number Placeholder 3"/>
          <p:cNvSpPr>
            <a:spLocks noGrp="1"/>
          </p:cNvSpPr>
          <p:nvPr>
            <p:ph type="sldNum" sz="quarter" idx="5"/>
          </p:nvPr>
        </p:nvSpPr>
        <p:spPr/>
        <p:txBody>
          <a:bodyPr/>
          <a:lstStyle/>
          <a:p>
            <a:fld id="{D4BFBEB3-0B68-EC49-9543-A7537037DA83}" type="slidenum">
              <a:rPr lang="en-US" smtClean="0"/>
              <a:pPr/>
              <a:t>6</a:t>
            </a:fld>
            <a:endParaRPr lang="en-US" dirty="0"/>
          </a:p>
        </p:txBody>
      </p:sp>
    </p:spTree>
    <p:extLst>
      <p:ext uri="{BB962C8B-B14F-4D97-AF65-F5344CB8AC3E}">
        <p14:creationId xmlns:p14="http://schemas.microsoft.com/office/powerpoint/2010/main" val="23769666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995DA-7F28-FA9A-131A-B139CFD273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990E55-A562-0D8C-C7CC-A0E6E6C230A1}"/>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1E632BA-A346-0A66-B38C-9BA9CBB6813C}"/>
              </a:ext>
            </a:extLst>
          </p:cNvPr>
          <p:cNvSpPr>
            <a:spLocks noGrp="1"/>
          </p:cNvSpPr>
          <p:nvPr>
            <p:ph type="body" idx="1"/>
          </p:nvPr>
        </p:nvSpPr>
        <p:spPr/>
        <p:txBody>
          <a:bodyPr/>
          <a:lstStyle/>
          <a:p>
            <a:r>
              <a:rPr lang="en-US" b="1" dirty="0"/>
              <a:t>GUIDANCE</a:t>
            </a:r>
          </a:p>
          <a:p>
            <a:r>
              <a:rPr lang="en-US" dirty="0"/>
              <a:t>Watch the video about cultural safety and the Standards. It was produced by the National Office of Child Safety in consultation with SNAICC, which is the peak</a:t>
            </a:r>
            <a:r>
              <a:rPr lang="en-GB" sz="1200" b="0" i="0" kern="1200" dirty="0">
                <a:solidFill>
                  <a:schemeClr val="tx1"/>
                </a:solidFill>
                <a:effectLst/>
                <a:latin typeface="Arial" panose="020B0604020202020204" pitchFamily="34" charset="0"/>
                <a:ea typeface="+mn-ea"/>
                <a:cs typeface="Arial" panose="020B0604020202020204" pitchFamily="34" charset="0"/>
              </a:rPr>
              <a:t> body for Aboriginal and Torres Strait Islander children, families, and community-controlled organisations in Australia.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AU" dirty="0"/>
          </a:p>
        </p:txBody>
      </p:sp>
      <p:sp>
        <p:nvSpPr>
          <p:cNvPr id="4" name="Slide Number Placeholder 3">
            <a:extLst>
              <a:ext uri="{FF2B5EF4-FFF2-40B4-BE49-F238E27FC236}">
                <a16:creationId xmlns:a16="http://schemas.microsoft.com/office/drawing/2014/main" id="{7B6F0CDB-09AA-EEC9-19F1-8EE8F8576EDA}"/>
              </a:ext>
            </a:extLst>
          </p:cNvPr>
          <p:cNvSpPr>
            <a:spLocks noGrp="1"/>
          </p:cNvSpPr>
          <p:nvPr>
            <p:ph type="sldNum" sz="quarter" idx="5"/>
          </p:nvPr>
        </p:nvSpPr>
        <p:spPr/>
        <p:txBody>
          <a:bodyPr/>
          <a:lstStyle/>
          <a:p>
            <a:fld id="{D4BFBEB3-0B68-EC49-9543-A7537037DA83}" type="slidenum">
              <a:rPr lang="en-US" smtClean="0"/>
              <a:pPr/>
              <a:t>42</a:t>
            </a:fld>
            <a:endParaRPr lang="en-US" dirty="0"/>
          </a:p>
        </p:txBody>
      </p:sp>
    </p:spTree>
    <p:extLst>
      <p:ext uri="{BB962C8B-B14F-4D97-AF65-F5344CB8AC3E}">
        <p14:creationId xmlns:p14="http://schemas.microsoft.com/office/powerpoint/2010/main" val="15641685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FBBDB-AB5F-FCA1-3773-C593835081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DC8F61-444D-0644-16AB-E18A26111FA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1904742-FDD2-F70F-D262-23AAEAAEDC3C}"/>
              </a:ext>
            </a:extLst>
          </p:cNvPr>
          <p:cNvSpPr>
            <a:spLocks noGrp="1"/>
          </p:cNvSpPr>
          <p:nvPr>
            <p:ph type="body" idx="1"/>
          </p:nvPr>
        </p:nvSpPr>
        <p:spPr/>
        <p:txBody>
          <a:bodyPr/>
          <a:lstStyle/>
          <a:p>
            <a:r>
              <a:rPr lang="en-US" dirty="0"/>
              <a:t>Access the Self-Assessment Tool on our the Queensland Family and Child Commission’s website: https://www.qfcc.qld.gov.au/childsafe/resources </a:t>
            </a:r>
          </a:p>
        </p:txBody>
      </p:sp>
      <p:sp>
        <p:nvSpPr>
          <p:cNvPr id="4" name="Slide Number Placeholder 3">
            <a:extLst>
              <a:ext uri="{FF2B5EF4-FFF2-40B4-BE49-F238E27FC236}">
                <a16:creationId xmlns:a16="http://schemas.microsoft.com/office/drawing/2014/main" id="{74F0F2D6-07D3-FE01-BD89-3731B707B8EA}"/>
              </a:ext>
            </a:extLst>
          </p:cNvPr>
          <p:cNvSpPr>
            <a:spLocks noGrp="1"/>
          </p:cNvSpPr>
          <p:nvPr>
            <p:ph type="sldNum" sz="quarter" idx="5"/>
          </p:nvPr>
        </p:nvSpPr>
        <p:spPr/>
        <p:txBody>
          <a:bodyPr/>
          <a:lstStyle/>
          <a:p>
            <a:fld id="{D4BFBEB3-0B68-EC49-9543-A7537037DA83}" type="slidenum">
              <a:rPr lang="en-US" smtClean="0"/>
              <a:pPr/>
              <a:t>44</a:t>
            </a:fld>
            <a:endParaRPr lang="en-US" dirty="0"/>
          </a:p>
        </p:txBody>
      </p:sp>
    </p:spTree>
    <p:extLst>
      <p:ext uri="{BB962C8B-B14F-4D97-AF65-F5344CB8AC3E}">
        <p14:creationId xmlns:p14="http://schemas.microsoft.com/office/powerpoint/2010/main" val="301963092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4687CD-EC4C-9279-40BC-1D5D03FB2C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81F5E3-D8E2-79C8-7515-1CE342FB0BFF}"/>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6B493E7-0F22-8B12-368D-916DA2370A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E4AF64B-3218-5D43-2406-037D1AD90333}"/>
              </a:ext>
            </a:extLst>
          </p:cNvPr>
          <p:cNvSpPr>
            <a:spLocks noGrp="1"/>
          </p:cNvSpPr>
          <p:nvPr>
            <p:ph type="sldNum" sz="quarter" idx="5"/>
          </p:nvPr>
        </p:nvSpPr>
        <p:spPr/>
        <p:txBody>
          <a:bodyPr/>
          <a:lstStyle/>
          <a:p>
            <a:fld id="{D4BFBEB3-0B68-EC49-9543-A7537037DA83}" type="slidenum">
              <a:rPr lang="en-US" smtClean="0"/>
              <a:pPr/>
              <a:t>45</a:t>
            </a:fld>
            <a:endParaRPr lang="en-US" dirty="0"/>
          </a:p>
        </p:txBody>
      </p:sp>
    </p:spTree>
    <p:extLst>
      <p:ext uri="{BB962C8B-B14F-4D97-AF65-F5344CB8AC3E}">
        <p14:creationId xmlns:p14="http://schemas.microsoft.com/office/powerpoint/2010/main" val="244328004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CD88B-848D-C14A-0395-24E41CA4DA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2B03E-DBCB-7B1E-B416-FFB03D1BF8F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CAE28479-733E-0AEF-6C09-9450DFE699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EF2109B-C52B-EB69-0EF9-07693D06701F}"/>
              </a:ext>
            </a:extLst>
          </p:cNvPr>
          <p:cNvSpPr>
            <a:spLocks noGrp="1"/>
          </p:cNvSpPr>
          <p:nvPr>
            <p:ph type="sldNum" sz="quarter" idx="5"/>
          </p:nvPr>
        </p:nvSpPr>
        <p:spPr/>
        <p:txBody>
          <a:bodyPr/>
          <a:lstStyle/>
          <a:p>
            <a:fld id="{D4BFBEB3-0B68-EC49-9543-A7537037DA83}" type="slidenum">
              <a:rPr lang="en-US" smtClean="0"/>
              <a:pPr/>
              <a:t>46</a:t>
            </a:fld>
            <a:endParaRPr lang="en-US" dirty="0"/>
          </a:p>
        </p:txBody>
      </p:sp>
    </p:spTree>
    <p:extLst>
      <p:ext uri="{BB962C8B-B14F-4D97-AF65-F5344CB8AC3E}">
        <p14:creationId xmlns:p14="http://schemas.microsoft.com/office/powerpoint/2010/main" val="5065330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US" baseline="0" dirty="0">
              <a:latin typeface="+mj-lt"/>
            </a:endParaRPr>
          </a:p>
        </p:txBody>
      </p:sp>
      <p:sp>
        <p:nvSpPr>
          <p:cNvPr id="4" name="Slide Number Placeholder 3"/>
          <p:cNvSpPr>
            <a:spLocks noGrp="1"/>
          </p:cNvSpPr>
          <p:nvPr>
            <p:ph type="sldNum" sz="quarter" idx="5"/>
          </p:nvPr>
        </p:nvSpPr>
        <p:spPr/>
        <p:txBody>
          <a:bodyPr/>
          <a:lstStyle/>
          <a:p>
            <a:fld id="{D4BFBEB3-0B68-EC49-9543-A7537037DA83}" type="slidenum">
              <a:rPr lang="en-US" smtClean="0"/>
              <a:t>47</a:t>
            </a:fld>
            <a:endParaRPr lang="en-US"/>
          </a:p>
        </p:txBody>
      </p:sp>
    </p:spTree>
    <p:extLst>
      <p:ext uri="{BB962C8B-B14F-4D97-AF65-F5344CB8AC3E}">
        <p14:creationId xmlns:p14="http://schemas.microsoft.com/office/powerpoint/2010/main" val="22037066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75B3A0-4DA8-B4CD-BA67-E69DD9A39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F06CFF-F161-DD9A-1410-C884B223373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3EBD399-E421-1818-D7F4-E6EDE7F52474}"/>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8B190165-52C3-89AF-4851-307EF6CE869B}"/>
              </a:ext>
            </a:extLst>
          </p:cNvPr>
          <p:cNvSpPr>
            <a:spLocks noGrp="1"/>
          </p:cNvSpPr>
          <p:nvPr>
            <p:ph type="sldNum" sz="quarter" idx="5"/>
          </p:nvPr>
        </p:nvSpPr>
        <p:spPr/>
        <p:txBody>
          <a:bodyPr/>
          <a:lstStyle/>
          <a:p>
            <a:fld id="{D4BFBEB3-0B68-EC49-9543-A7537037DA83}" type="slidenum">
              <a:rPr lang="en-US" smtClean="0"/>
              <a:pPr/>
              <a:t>7</a:t>
            </a:fld>
            <a:endParaRPr lang="en-US" dirty="0"/>
          </a:p>
        </p:txBody>
      </p:sp>
    </p:spTree>
    <p:extLst>
      <p:ext uri="{BB962C8B-B14F-4D97-AF65-F5344CB8AC3E}">
        <p14:creationId xmlns:p14="http://schemas.microsoft.com/office/powerpoint/2010/main" val="1135043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DC15D-93EE-5C42-7CDA-C322307FF5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4F18FC-333D-6C0C-D4B2-79F92C914B4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FF2D4BE-59AE-1EF5-44B8-DF27C3E03D1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Tip: Refer to pages 10-11 of the Self-Assessment tool for more prompts to guide your reflection on Voice of Children.</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AU" dirty="0"/>
          </a:p>
        </p:txBody>
      </p:sp>
      <p:sp>
        <p:nvSpPr>
          <p:cNvPr id="4" name="Slide Number Placeholder 3">
            <a:extLst>
              <a:ext uri="{FF2B5EF4-FFF2-40B4-BE49-F238E27FC236}">
                <a16:creationId xmlns:a16="http://schemas.microsoft.com/office/drawing/2014/main" id="{7E5CB6D5-459B-AB98-497E-C027ECEA5DCE}"/>
              </a:ext>
            </a:extLst>
          </p:cNvPr>
          <p:cNvSpPr>
            <a:spLocks noGrp="1"/>
          </p:cNvSpPr>
          <p:nvPr>
            <p:ph type="sldNum" sz="quarter" idx="5"/>
          </p:nvPr>
        </p:nvSpPr>
        <p:spPr/>
        <p:txBody>
          <a:bodyPr/>
          <a:lstStyle/>
          <a:p>
            <a:fld id="{D4BFBEB3-0B68-EC49-9543-A7537037DA83}" type="slidenum">
              <a:rPr lang="en-US" smtClean="0"/>
              <a:pPr/>
              <a:t>8</a:t>
            </a:fld>
            <a:endParaRPr lang="en-US" dirty="0"/>
          </a:p>
        </p:txBody>
      </p:sp>
    </p:spTree>
    <p:extLst>
      <p:ext uri="{BB962C8B-B14F-4D97-AF65-F5344CB8AC3E}">
        <p14:creationId xmlns:p14="http://schemas.microsoft.com/office/powerpoint/2010/main" val="42113020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A7614-722B-CA10-4E4D-B840FF8395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C2654-5F1E-380F-F6FC-2520083C6B6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F4918EF-4628-907D-2CCC-2840E3A766D9}"/>
              </a:ext>
            </a:extLst>
          </p:cNvPr>
          <p:cNvSpPr>
            <a:spLocks noGrp="1"/>
          </p:cNvSpPr>
          <p:nvPr>
            <p:ph type="body" idx="1"/>
          </p:nvPr>
        </p:nvSpPr>
        <p:spPr/>
        <p: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Arial" panose="020B0604020202020204" pitchFamily="34" charset="0"/>
                <a:ea typeface="+mn-ea"/>
                <a:cs typeface="Arial" panose="020B0604020202020204" pitchFamily="34" charset="0"/>
              </a:rPr>
              <a:t>Guidance</a:t>
            </a:r>
          </a:p>
          <a:p>
            <a:r>
              <a:rPr lang="en-US" sz="1200" i="0" kern="1200" dirty="0">
                <a:solidFill>
                  <a:schemeClr val="tx1"/>
                </a:solidFill>
                <a:effectLst/>
                <a:latin typeface="Arial" panose="020B0604020202020204" pitchFamily="34" charset="0"/>
                <a:ea typeface="+mn-ea"/>
                <a:cs typeface="Arial" panose="020B0604020202020204" pitchFamily="34" charset="0"/>
              </a:rPr>
              <a:t>This scenario considers multiple Child Safe Standards, which include cultural safety: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1: Leadership and Culture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2: Voice of Children</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3: Family and Community</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5: People</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6: Complaints Management</a:t>
            </a:r>
          </a:p>
          <a:p>
            <a:pPr marL="171450" indent="-171450">
              <a:buFont typeface="Arial" panose="020B0604020202020204" pitchFamily="34" charset="0"/>
              <a:buChar char="•"/>
            </a:pPr>
            <a:r>
              <a:rPr lang="en-US" sz="1200" i="0" kern="1200" dirty="0">
                <a:solidFill>
                  <a:schemeClr val="tx1"/>
                </a:solidFill>
                <a:effectLst/>
                <a:latin typeface="Arial" panose="020B0604020202020204" pitchFamily="34" charset="0"/>
                <a:ea typeface="+mn-ea"/>
                <a:cs typeface="Arial" panose="020B0604020202020204" pitchFamily="34" charset="0"/>
              </a:rPr>
              <a:t>Standard 9: Continuous Improvement</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Arial" panose="020B0604020202020204" pitchFamily="34" charset="0"/>
              <a:ea typeface="+mn-ea"/>
              <a:cs typeface="Arial" panose="020B0604020202020204" pitchFamily="34" charset="0"/>
            </a:endParaRP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First discuss how the standards apply to the scenario. </a:t>
            </a:r>
          </a:p>
          <a:p>
            <a:pPr fontAlgn="t"/>
            <a:r>
              <a:rPr lang="en-US" sz="1200" b="0" i="0" kern="1200" dirty="0">
                <a:solidFill>
                  <a:schemeClr val="tx1"/>
                </a:solidFill>
                <a:effectLst/>
                <a:latin typeface="Arial" panose="020B0604020202020204" pitchFamily="34" charset="0"/>
                <a:ea typeface="+mn-ea"/>
                <a:cs typeface="Arial" panose="020B0604020202020204" pitchFamily="34" charset="0"/>
              </a:rPr>
              <a:t>Then reflect on how you manage situations like this in your organisation. </a:t>
            </a:r>
          </a:p>
        </p:txBody>
      </p:sp>
      <p:sp>
        <p:nvSpPr>
          <p:cNvPr id="4" name="Slide Number Placeholder 3">
            <a:extLst>
              <a:ext uri="{FF2B5EF4-FFF2-40B4-BE49-F238E27FC236}">
                <a16:creationId xmlns:a16="http://schemas.microsoft.com/office/drawing/2014/main" id="{C2AC8D3E-186B-07B3-4B1C-DFD841B4AD81}"/>
              </a:ext>
            </a:extLst>
          </p:cNvPr>
          <p:cNvSpPr>
            <a:spLocks noGrp="1"/>
          </p:cNvSpPr>
          <p:nvPr>
            <p:ph type="sldNum" sz="quarter" idx="5"/>
          </p:nvPr>
        </p:nvSpPr>
        <p:spPr/>
        <p:txBody>
          <a:bodyPr/>
          <a:lstStyle/>
          <a:p>
            <a:fld id="{D4BFBEB3-0B68-EC49-9543-A7537037DA83}" type="slidenum">
              <a:rPr lang="en-US" smtClean="0"/>
              <a:pPr/>
              <a:t>9</a:t>
            </a:fld>
            <a:endParaRPr lang="en-US" dirty="0"/>
          </a:p>
        </p:txBody>
      </p:sp>
    </p:spTree>
    <p:extLst>
      <p:ext uri="{BB962C8B-B14F-4D97-AF65-F5344CB8AC3E}">
        <p14:creationId xmlns:p14="http://schemas.microsoft.com/office/powerpoint/2010/main" val="2252000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2BBA5-57F7-C2DF-C863-3C4B1D4BE2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03CC5-A1B8-83BD-00BA-2F078F624C9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1A6EC49-0F17-A426-C5BC-7F6934C56018}"/>
              </a:ext>
            </a:extLst>
          </p:cNvPr>
          <p:cNvSpPr>
            <a:spLocks noGrp="1"/>
          </p:cNvSpPr>
          <p:nvPr>
            <p:ph type="body" idx="1"/>
          </p:nvPr>
        </p:nvSpPr>
        <p:spPr/>
        <p:txBody>
          <a:bodyPr/>
          <a:lstStyle/>
          <a:p>
            <a:pPr marL="0" indent="0">
              <a:buFont typeface="Arial" panose="020B0604020202020204" pitchFamily="34" charset="0"/>
              <a:buNone/>
            </a:pPr>
            <a:r>
              <a:rPr lang="en-US" sz="1200" i="0" kern="1200" dirty="0">
                <a:solidFill>
                  <a:schemeClr val="tx1"/>
                </a:solidFill>
                <a:effectLst/>
                <a:latin typeface="Arial" panose="020B0604020202020204" pitchFamily="34" charset="0"/>
                <a:ea typeface="+mn-ea"/>
                <a:cs typeface="Arial" panose="020B0604020202020204" pitchFamily="34" charset="0"/>
              </a:rPr>
              <a:t>Additional takeaways you may want to consider for this standard and scenario: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Arial" panose="020B0604020202020204" pitchFamily="34" charset="0"/>
                <a:ea typeface="+mn-ea"/>
                <a:cs typeface="Arial" panose="020B0604020202020204" pitchFamily="34" charset="0"/>
              </a:rPr>
              <a:t>If your organisation is making decisions about children, consider how you can include the perspectives of children and demonstrate genuine respect for their views.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Arial" panose="020B0604020202020204" pitchFamily="34" charset="0"/>
                <a:ea typeface="+mn-ea"/>
                <a:cs typeface="Arial" panose="020B0604020202020204" pitchFamily="34" charset="0"/>
              </a:rPr>
              <a:t>Regularly ask whether children feel safe when interacting with your organisation.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200" b="0" i="0" kern="1200" dirty="0">
                <a:solidFill>
                  <a:schemeClr val="tx1"/>
                </a:solidFill>
                <a:effectLst/>
                <a:latin typeface="Arial" panose="020B0604020202020204" pitchFamily="34" charset="0"/>
                <a:ea typeface="+mn-ea"/>
                <a:cs typeface="Arial" panose="020B0604020202020204" pitchFamily="34" charset="0"/>
              </a:rPr>
              <a:t>When designing spaces, programs or services for children, engage children in the process and seek their views about how they would feel safe in that setting. </a:t>
            </a:r>
          </a:p>
          <a:p>
            <a:pPr marL="171450" indent="-171450">
              <a:buFont typeface="Arial" panose="020B0604020202020204" pitchFamily="34" charset="0"/>
              <a:buChar char="•"/>
            </a:pPr>
            <a:endParaRPr lang="en-GB"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i="0" kern="1200" dirty="0">
                <a:solidFill>
                  <a:schemeClr val="tx1"/>
                </a:solidFill>
                <a:effectLst/>
                <a:latin typeface="Arial" panose="020B0604020202020204" pitchFamily="34" charset="0"/>
                <a:ea typeface="+mn-ea"/>
                <a:cs typeface="Arial" panose="020B0604020202020204" pitchFamily="34" charset="0"/>
              </a:rPr>
              <a:t>Creating spaces where children know about their right to safety and are confident in their ability to express concerns, provide input, and participate in meaningful ways is an important aspect of prioritising their safety. You can communicate this to children in conversations, through posters on your site, surveys, or in information provided through parents. These are just some examples. How you seek the views of children will be </a:t>
            </a:r>
            <a:r>
              <a:rPr lang="en-GB" sz="1200" b="0" i="0" kern="1200" dirty="0">
                <a:solidFill>
                  <a:schemeClr val="tx1"/>
                </a:solidFill>
                <a:effectLst/>
                <a:latin typeface="Arial" panose="020B0604020202020204" pitchFamily="34" charset="0"/>
                <a:ea typeface="+mn-ea"/>
                <a:cs typeface="Arial" panose="020B0604020202020204" pitchFamily="34" charset="0"/>
              </a:rPr>
              <a:t>different for every organisation depending on how you interact with children, your resourcing, and circumstances.</a:t>
            </a:r>
            <a:endParaRPr lang="en-GB"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endParaRPr lang="en-GB" sz="120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Arial" panose="020B0604020202020204" pitchFamily="34" charset="0"/>
              </a:rPr>
              <a:t>The adults who support children in your organisation need to understand and respect children’s agency and take steps to ensure they are treated as competent and capable. This means adults tailor their approach based on the age, developmental stage, culture and any other specific needs of the child. </a:t>
            </a:r>
          </a:p>
          <a:p>
            <a:pPr marL="171450" indent="-171450">
              <a:buFont typeface="Arial" panose="020B0604020202020204" pitchFamily="34" charset="0"/>
              <a:buChar char="•"/>
            </a:pP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Arial" panose="020B0604020202020204" pitchFamily="34" charset="0"/>
              </a:rPr>
              <a:t>Where relevant to the setting, offer children access to age-appropriate information or programs about preventing abuse.</a:t>
            </a:r>
          </a:p>
          <a:p>
            <a:pPr marL="171450" indent="-171450">
              <a:buFont typeface="Arial" panose="020B0604020202020204" pitchFamily="34" charset="0"/>
              <a:buChar char="•"/>
            </a:pP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Arial" panose="020B0604020202020204" pitchFamily="34" charset="0"/>
              </a:rPr>
              <a:t>Your staff need to know how to identify risks of harm and know what to do if a child reports a concern or discloses they have experienced harm.</a:t>
            </a:r>
          </a:p>
          <a:p>
            <a:pPr marL="171450" indent="-171450">
              <a:buFont typeface="Arial" panose="020B0604020202020204" pitchFamily="34" charset="0"/>
              <a:buChar char="•"/>
            </a:pP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Arial" panose="020B0604020202020204" pitchFamily="34" charset="0"/>
              </a:rPr>
              <a:t>Make sure your processes for seeking feedback and responding to harm are appropriate for the children involved – this means tailoring for varying ages, cultural backgrounds, abilities and lived experiences. You can consider developing any resources in consultation with children.</a:t>
            </a:r>
          </a:p>
          <a:p>
            <a:pPr marL="171450" indent="-171450">
              <a:buFont typeface="Arial" panose="020B0604020202020204" pitchFamily="34" charset="0"/>
              <a:buChar char="•"/>
            </a:pPr>
            <a:endParaRPr lang="en-GB" sz="1200" b="0" i="0" kern="1200" dirty="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en-GB" sz="1200" b="0" i="0" kern="1200" dirty="0">
                <a:solidFill>
                  <a:schemeClr val="tx1"/>
                </a:solidFill>
                <a:effectLst/>
                <a:latin typeface="Arial" panose="020B0604020202020204" pitchFamily="34" charset="0"/>
                <a:ea typeface="+mn-ea"/>
                <a:cs typeface="Arial" panose="020B0604020202020204" pitchFamily="34" charset="0"/>
              </a:rPr>
              <a:t>Consider how cultural safety looks – how do you ensure Aboriginal and Torres Strait Islander children feel comfortable and confident providing feedback or reporting concerns? How do you work with children and families to understand how you can improve and build trust and confidence.</a:t>
            </a:r>
          </a:p>
          <a:p>
            <a:endParaRPr lang="en-US" sz="120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4E6186AA-A3FA-35AD-03E7-172E40048FB1}"/>
              </a:ext>
            </a:extLst>
          </p:cNvPr>
          <p:cNvSpPr>
            <a:spLocks noGrp="1"/>
          </p:cNvSpPr>
          <p:nvPr>
            <p:ph type="sldNum" sz="quarter" idx="5"/>
          </p:nvPr>
        </p:nvSpPr>
        <p:spPr/>
        <p:txBody>
          <a:bodyPr/>
          <a:lstStyle/>
          <a:p>
            <a:fld id="{D4BFBEB3-0B68-EC49-9543-A7537037DA83}" type="slidenum">
              <a:rPr lang="en-US" smtClean="0"/>
              <a:pPr/>
              <a:t>10</a:t>
            </a:fld>
            <a:endParaRPr lang="en-US" dirty="0"/>
          </a:p>
        </p:txBody>
      </p:sp>
    </p:spTree>
    <p:extLst>
      <p:ext uri="{BB962C8B-B14F-4D97-AF65-F5344CB8AC3E}">
        <p14:creationId xmlns:p14="http://schemas.microsoft.com/office/powerpoint/2010/main" val="3250860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9DAA67-8D45-2487-608E-1BB6EECD7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D53EF6-CDFB-BD66-5715-49658B1E4A62}"/>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296E1EF-4CA0-E9F1-C382-FE13E8C82B7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Tip: Refer to pages 12-13 of the Self-Assessment tool for more prompts to guide your reflection on Family and Community. </a:t>
            </a:r>
            <a:endParaRPr lang="en-AU" dirty="0"/>
          </a:p>
          <a:p>
            <a:endParaRPr lang="en-US" dirty="0"/>
          </a:p>
        </p:txBody>
      </p:sp>
      <p:sp>
        <p:nvSpPr>
          <p:cNvPr id="4" name="Slide Number Placeholder 3">
            <a:extLst>
              <a:ext uri="{FF2B5EF4-FFF2-40B4-BE49-F238E27FC236}">
                <a16:creationId xmlns:a16="http://schemas.microsoft.com/office/drawing/2014/main" id="{EFEAEBAB-2BDB-6136-AFB3-FB0FACF047C8}"/>
              </a:ext>
            </a:extLst>
          </p:cNvPr>
          <p:cNvSpPr>
            <a:spLocks noGrp="1"/>
          </p:cNvSpPr>
          <p:nvPr>
            <p:ph type="sldNum" sz="quarter" idx="5"/>
          </p:nvPr>
        </p:nvSpPr>
        <p:spPr/>
        <p:txBody>
          <a:bodyPr/>
          <a:lstStyle/>
          <a:p>
            <a:fld id="{D4BFBEB3-0B68-EC49-9543-A7537037DA83}" type="slidenum">
              <a:rPr lang="en-US" smtClean="0"/>
              <a:pPr/>
              <a:t>11</a:t>
            </a:fld>
            <a:endParaRPr lang="en-US" dirty="0"/>
          </a:p>
        </p:txBody>
      </p:sp>
    </p:spTree>
    <p:extLst>
      <p:ext uri="{BB962C8B-B14F-4D97-AF65-F5344CB8AC3E}">
        <p14:creationId xmlns:p14="http://schemas.microsoft.com/office/powerpoint/2010/main" val="1833452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www.qfcc.qld.gov.au/" TargetMode="External"/><Relationship Id="rId1" Type="http://schemas.openxmlformats.org/officeDocument/2006/relationships/slideMaster" Target="../slideMasters/slideMaster1.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22.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6.sv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10.svg"/><Relationship Id="rId4"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B4B38C-6277-2ECD-04BE-37AE9F893F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20" r="20"/>
          <a:stretch/>
        </p:blipFill>
        <p:spPr>
          <a:xfrm>
            <a:off x="0" y="-952"/>
            <a:ext cx="12192000" cy="6858952"/>
          </a:xfrm>
          <a:prstGeom prst="rect">
            <a:avLst/>
          </a:prstGeom>
        </p:spPr>
      </p:pic>
      <p:sp>
        <p:nvSpPr>
          <p:cNvPr id="3" name="Subtitle 2">
            <a:extLst>
              <a:ext uri="{FF2B5EF4-FFF2-40B4-BE49-F238E27FC236}">
                <a16:creationId xmlns:a16="http://schemas.microsoft.com/office/drawing/2014/main" id="{CB04E529-8B82-EE63-320F-C5439350FBBA}"/>
              </a:ext>
            </a:extLst>
          </p:cNvPr>
          <p:cNvSpPr>
            <a:spLocks noGrp="1"/>
          </p:cNvSpPr>
          <p:nvPr>
            <p:ph type="subTitle" idx="1" hasCustomPrompt="1"/>
          </p:nvPr>
        </p:nvSpPr>
        <p:spPr>
          <a:xfrm>
            <a:off x="479376" y="3140968"/>
            <a:ext cx="7848600" cy="695914"/>
          </a:xfrm>
        </p:spPr>
        <p:txBody>
          <a:bodyPr wrap="square" tIns="360000" numCol="1">
            <a:spAutoFit/>
          </a:bodyPr>
          <a:lstStyle>
            <a:lvl1pPr marL="0" indent="0" algn="l">
              <a:buNone/>
              <a:defRPr sz="2400" b="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subtitle here max one line</a:t>
            </a:r>
            <a:endParaRPr lang="en-US" dirty="0"/>
          </a:p>
        </p:txBody>
      </p:sp>
      <p:sp>
        <p:nvSpPr>
          <p:cNvPr id="20" name="Title 19">
            <a:extLst>
              <a:ext uri="{FF2B5EF4-FFF2-40B4-BE49-F238E27FC236}">
                <a16:creationId xmlns:a16="http://schemas.microsoft.com/office/drawing/2014/main" id="{5D7CF5A0-CD6F-D364-BED5-201D23E6906F}"/>
              </a:ext>
            </a:extLst>
          </p:cNvPr>
          <p:cNvSpPr>
            <a:spLocks noGrp="1"/>
          </p:cNvSpPr>
          <p:nvPr>
            <p:ph type="title" hasCustomPrompt="1"/>
          </p:nvPr>
        </p:nvSpPr>
        <p:spPr>
          <a:xfrm>
            <a:off x="482885" y="1124744"/>
            <a:ext cx="7845091" cy="2192908"/>
          </a:xfrm>
          <a:noFill/>
        </p:spPr>
        <p:txBody>
          <a:bodyPr wrap="square">
            <a:spAutoFit/>
          </a:bodyPr>
          <a:lstStyle>
            <a:lvl1pPr>
              <a:lnSpc>
                <a:spcPct val="95000"/>
              </a:lnSpc>
              <a:defRPr sz="5000" b="0">
                <a:solidFill>
                  <a:schemeClr val="accent6"/>
                </a:solidFill>
              </a:defRPr>
            </a:lvl1pPr>
          </a:lstStyle>
          <a:p>
            <a:r>
              <a:rPr lang="en-GB" dirty="0"/>
              <a:t>Click to edit </a:t>
            </a:r>
            <a:br>
              <a:rPr lang="en-GB" dirty="0"/>
            </a:br>
            <a:r>
              <a:rPr lang="en-GB" dirty="0"/>
              <a:t>Master title style </a:t>
            </a:r>
            <a:br>
              <a:rPr lang="en-GB" dirty="0"/>
            </a:br>
            <a:r>
              <a:rPr lang="en-GB" dirty="0"/>
              <a:t>max three lines</a:t>
            </a:r>
            <a:endParaRPr lang="en-US" dirty="0"/>
          </a:p>
        </p:txBody>
      </p:sp>
      <p:pic>
        <p:nvPicPr>
          <p:cNvPr id="4" name="Graphic 3" descr="Queensland Family &amp; Child Commission - Child Safe Organisations">
            <a:extLst>
              <a:ext uri="{FF2B5EF4-FFF2-40B4-BE49-F238E27FC236}">
                <a16:creationId xmlns:a16="http://schemas.microsoft.com/office/drawing/2014/main" id="{237FADE7-C5FA-B213-F5B3-F199ACAA2544}"/>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3" t="11773" r="-9629" b="-589"/>
          <a:stretch>
            <a:fillRect/>
          </a:stretch>
        </p:blipFill>
        <p:spPr>
          <a:xfrm>
            <a:off x="459862" y="5457600"/>
            <a:ext cx="2688752" cy="900000"/>
          </a:xfrm>
          <a:prstGeom prst="rect">
            <a:avLst/>
          </a:prstGeom>
        </p:spPr>
      </p:pic>
      <p:pic>
        <p:nvPicPr>
          <p:cNvPr id="10" name="Graphic 9" descr="Queensland Government">
            <a:extLst>
              <a:ext uri="{FF2B5EF4-FFF2-40B4-BE49-F238E27FC236}">
                <a16:creationId xmlns:a16="http://schemas.microsoft.com/office/drawing/2014/main" id="{F4509451-E16F-5297-0054-6F0503E79A52}"/>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031604" y="5383575"/>
            <a:ext cx="752409" cy="1003212"/>
          </a:xfrm>
          <a:prstGeom prst="rect">
            <a:avLst/>
          </a:prstGeom>
        </p:spPr>
      </p:pic>
    </p:spTree>
    <p:extLst>
      <p:ext uri="{BB962C8B-B14F-4D97-AF65-F5344CB8AC3E}">
        <p14:creationId xmlns:p14="http://schemas.microsoft.com/office/powerpoint/2010/main" val="40406175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 Light blue background">
    <p:bg>
      <p:bgPr>
        <a:solidFill>
          <a:srgbClr val="E6F1FE"/>
        </a:solidFill>
        <a:effectLst/>
      </p:bgPr>
    </p:bg>
    <p:spTree>
      <p:nvGrpSpPr>
        <p:cNvPr id="1" name=""/>
        <p:cNvGrpSpPr/>
        <p:nvPr/>
      </p:nvGrpSpPr>
      <p:grpSpPr>
        <a:xfrm>
          <a:off x="0" y="0"/>
          <a:ext cx="0" cy="0"/>
          <a:chOff x="0" y="0"/>
          <a:chExt cx="0" cy="0"/>
        </a:xfrm>
      </p:grpSpPr>
      <p:sp>
        <p:nvSpPr>
          <p:cNvPr id="36" name="Content Placeholder 18">
            <a:extLst>
              <a:ext uri="{FF2B5EF4-FFF2-40B4-BE49-F238E27FC236}">
                <a16:creationId xmlns:a16="http://schemas.microsoft.com/office/drawing/2014/main" id="{C0D0CC20-714E-5716-2000-8DAFC909673B}"/>
              </a:ext>
            </a:extLst>
          </p:cNvPr>
          <p:cNvSpPr>
            <a:spLocks noGrp="1"/>
          </p:cNvSpPr>
          <p:nvPr>
            <p:ph sz="quarter" idx="16"/>
          </p:nvPr>
        </p:nvSpPr>
        <p:spPr>
          <a:xfrm>
            <a:off x="6311900" y="1749424"/>
            <a:ext cx="5400675" cy="38401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D10BD210-075A-2F9C-08E8-D98DF12FEA79}"/>
              </a:ext>
            </a:extLst>
          </p:cNvPr>
          <p:cNvSpPr>
            <a:spLocks noGrp="1"/>
          </p:cNvSpPr>
          <p:nvPr>
            <p:ph type="title"/>
          </p:nvPr>
        </p:nvSpPr>
        <p:spPr>
          <a:xfrm>
            <a:off x="480099" y="475200"/>
            <a:ext cx="11232476" cy="430887"/>
          </a:xfrm>
        </p:spPr>
        <p:txBody>
          <a:bodyPr wrap="square">
            <a:spAutoFit/>
          </a:bodyPr>
          <a:lstStyle/>
          <a:p>
            <a:r>
              <a:rPr lang="en-US"/>
              <a:t>Click to edit Master title style</a:t>
            </a:r>
            <a:endParaRPr lang="en-US" dirty="0"/>
          </a:p>
        </p:txBody>
      </p:sp>
      <p:sp>
        <p:nvSpPr>
          <p:cNvPr id="7" name="Text Placeholder 13">
            <a:extLst>
              <a:ext uri="{FF2B5EF4-FFF2-40B4-BE49-F238E27FC236}">
                <a16:creationId xmlns:a16="http://schemas.microsoft.com/office/drawing/2014/main" id="{A79406D8-55E7-8B64-E0AE-76DDF7C21019}"/>
              </a:ext>
            </a:extLst>
          </p:cNvPr>
          <p:cNvSpPr>
            <a:spLocks noGrp="1"/>
          </p:cNvSpPr>
          <p:nvPr>
            <p:ph type="body" sz="quarter" idx="13" hasCustomPrompt="1"/>
          </p:nvPr>
        </p:nvSpPr>
        <p:spPr>
          <a:xfrm>
            <a:off x="479425" y="834074"/>
            <a:ext cx="11232475" cy="520124"/>
          </a:xfrm>
        </p:spPr>
        <p:txBody>
          <a:bodyPr wrap="square" tIns="144000" numCol="1" spcCol="0">
            <a:spAutoFit/>
          </a:bodyPr>
          <a:lstStyle>
            <a:lvl1pPr>
              <a:defRPr sz="2400">
                <a:solidFill>
                  <a:schemeClr val="bg1"/>
                </a:solidFill>
              </a:defRPr>
            </a:lvl1pPr>
          </a:lstStyle>
          <a:p>
            <a:pPr lvl="0"/>
            <a:r>
              <a:rPr lang="en-US" dirty="0"/>
              <a:t>Subtitle max one line</a:t>
            </a:r>
          </a:p>
        </p:txBody>
      </p:sp>
      <p:sp>
        <p:nvSpPr>
          <p:cNvPr id="21" name="Content Placeholder 20">
            <a:extLst>
              <a:ext uri="{FF2B5EF4-FFF2-40B4-BE49-F238E27FC236}">
                <a16:creationId xmlns:a16="http://schemas.microsoft.com/office/drawing/2014/main" id="{60038B53-C14E-08E0-1A3E-130F47CD4059}"/>
              </a:ext>
            </a:extLst>
          </p:cNvPr>
          <p:cNvSpPr>
            <a:spLocks noGrp="1"/>
          </p:cNvSpPr>
          <p:nvPr>
            <p:ph sz="quarter" idx="17"/>
          </p:nvPr>
        </p:nvSpPr>
        <p:spPr>
          <a:xfrm>
            <a:off x="479424" y="1749424"/>
            <a:ext cx="5400675" cy="384016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F7E0BA9B-E219-2097-1007-BF6E6D9B243C}"/>
              </a:ext>
            </a:extLst>
          </p:cNvPr>
          <p:cNvSpPr>
            <a:spLocks noGrp="1"/>
          </p:cNvSpPr>
          <p:nvPr>
            <p:ph type="sldNum" sz="quarter" idx="4"/>
          </p:nvPr>
        </p:nvSpPr>
        <p:spPr>
          <a:xfrm>
            <a:off x="11367095" y="6462969"/>
            <a:ext cx="344805" cy="153888"/>
          </a:xfrm>
          <a:prstGeom prst="rect">
            <a:avLst/>
          </a:prstGeom>
        </p:spPr>
        <p:txBody>
          <a:bodyPr vert="horz" lIns="0" tIns="0" rIns="0" bIns="0" rtlCol="0" anchor="ctr">
            <a:spAutoFit/>
          </a:bodyPr>
          <a:lstStyle>
            <a:lvl1pPr algn="r">
              <a:defRPr sz="1000" b="1" i="0">
                <a:solidFill>
                  <a:schemeClr val="tx1"/>
                </a:solidFill>
                <a:latin typeface="+mn-lt"/>
                <a:cs typeface="Arial" panose="020B0604020202020204" pitchFamily="34" charset="0"/>
              </a:defRPr>
            </a:lvl1pPr>
          </a:lstStyle>
          <a:p>
            <a:fld id="{118ABE44-7D15-AD4D-9BEF-116E758BCB02}" type="slidenum">
              <a:rPr lang="en-US" smtClean="0"/>
              <a:pPr/>
              <a:t>‹#›</a:t>
            </a:fld>
            <a:endParaRPr lang="en-US" dirty="0"/>
          </a:p>
        </p:txBody>
      </p:sp>
      <p:sp>
        <p:nvSpPr>
          <p:cNvPr id="5" name="Footer Placeholder 19">
            <a:extLst>
              <a:ext uri="{FF2B5EF4-FFF2-40B4-BE49-F238E27FC236}">
                <a16:creationId xmlns:a16="http://schemas.microsoft.com/office/drawing/2014/main" id="{7B0FCA57-050C-163C-1790-A87D44705F58}"/>
              </a:ext>
            </a:extLst>
          </p:cNvPr>
          <p:cNvSpPr>
            <a:spLocks noGrp="1"/>
          </p:cNvSpPr>
          <p:nvPr>
            <p:ph type="ftr" sz="quarter" idx="3"/>
          </p:nvPr>
        </p:nvSpPr>
        <p:spPr>
          <a:xfrm>
            <a:off x="479376" y="6464449"/>
            <a:ext cx="4114800" cy="153888"/>
          </a:xfrm>
          <a:prstGeom prst="rect">
            <a:avLst/>
          </a:prstGeom>
        </p:spPr>
        <p:txBody>
          <a:bodyPr vert="horz" lIns="0" tIns="0" rIns="0" bIns="0" rtlCol="0" anchor="ctr">
            <a:spAutoFit/>
          </a:bodyPr>
          <a:lstStyle>
            <a:lvl1pPr algn="l">
              <a:defRPr sz="1000" b="1">
                <a:solidFill>
                  <a:schemeClr val="tx1"/>
                </a:solidFill>
              </a:defRPr>
            </a:lvl1pPr>
          </a:lstStyle>
          <a:p>
            <a:r>
              <a:rPr lang="en-US"/>
              <a:t>Insert document title</a:t>
            </a:r>
            <a:endParaRPr lang="en-US" dirty="0"/>
          </a:p>
        </p:txBody>
      </p:sp>
    </p:spTree>
    <p:extLst>
      <p:ext uri="{BB962C8B-B14F-4D97-AF65-F5344CB8AC3E}">
        <p14:creationId xmlns:p14="http://schemas.microsoft.com/office/powerpoint/2010/main" val="1720985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End slide - Navy">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2575645-B136-57CB-7AFA-62DDF49B3DC8}"/>
              </a:ext>
            </a:extLst>
          </p:cNvPr>
          <p:cNvSpPr>
            <a:spLocks noGrp="1"/>
          </p:cNvSpPr>
          <p:nvPr>
            <p:ph type="ctrTitle" hasCustomPrompt="1"/>
          </p:nvPr>
        </p:nvSpPr>
        <p:spPr>
          <a:xfrm>
            <a:off x="2762500" y="2349500"/>
            <a:ext cx="6235200" cy="923330"/>
          </a:xfrm>
        </p:spPr>
        <p:txBody>
          <a:bodyPr anchor="t" anchorCtr="0"/>
          <a:lstStyle>
            <a:lvl1pPr algn="ctr">
              <a:defRPr sz="6000">
                <a:solidFill>
                  <a:schemeClr val="accent6"/>
                </a:solidFill>
              </a:defRPr>
            </a:lvl1pPr>
          </a:lstStyle>
          <a:p>
            <a:r>
              <a:rPr lang="en-GB" dirty="0"/>
              <a:t>Thank you</a:t>
            </a:r>
            <a:endParaRPr lang="en-US" dirty="0"/>
          </a:p>
        </p:txBody>
      </p:sp>
      <p:sp>
        <p:nvSpPr>
          <p:cNvPr id="12" name="TextBox 11">
            <a:hlinkClick r:id="rId2"/>
            <a:extLst>
              <a:ext uri="{FF2B5EF4-FFF2-40B4-BE49-F238E27FC236}">
                <a16:creationId xmlns:a16="http://schemas.microsoft.com/office/drawing/2014/main" id="{00729850-E0AD-D25D-A29F-9030D2EE759D}"/>
              </a:ext>
            </a:extLst>
          </p:cNvPr>
          <p:cNvSpPr txBox="1"/>
          <p:nvPr userDrawn="1"/>
        </p:nvSpPr>
        <p:spPr>
          <a:xfrm>
            <a:off x="4295800" y="3619415"/>
            <a:ext cx="2880915" cy="464331"/>
          </a:xfrm>
          <a:prstGeom prst="rect">
            <a:avLst/>
          </a:prstGeom>
          <a:noFill/>
        </p:spPr>
        <p:txBody>
          <a:bodyPr wrap="square" lIns="108000" tIns="108000" rIns="108000" bIns="108000" rtlCol="0">
            <a:spAutoFit/>
          </a:bodyPr>
          <a:lstStyle/>
          <a:p>
            <a:pPr algn="ctr"/>
            <a:r>
              <a:rPr lang="en-US" sz="1600" b="1" dirty="0" err="1">
                <a:solidFill>
                  <a:schemeClr val="accent6"/>
                </a:solidFill>
              </a:rPr>
              <a:t>qfcc.qld.gov.au</a:t>
            </a:r>
            <a:endParaRPr lang="en-US" sz="1600" b="1" dirty="0">
              <a:solidFill>
                <a:schemeClr val="accent6"/>
              </a:solidFill>
            </a:endParaRPr>
          </a:p>
        </p:txBody>
      </p:sp>
      <p:pic>
        <p:nvPicPr>
          <p:cNvPr id="3" name="Graphic 2" descr="Queensland Government">
            <a:extLst>
              <a:ext uri="{FF2B5EF4-FFF2-40B4-BE49-F238E27FC236}">
                <a16:creationId xmlns:a16="http://schemas.microsoft.com/office/drawing/2014/main" id="{661410BF-22E6-BBAE-5822-4A9FE1022FA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1031604" y="5383575"/>
            <a:ext cx="752409" cy="1003212"/>
          </a:xfrm>
          <a:prstGeom prst="rect">
            <a:avLst/>
          </a:prstGeom>
        </p:spPr>
      </p:pic>
      <p:pic>
        <p:nvPicPr>
          <p:cNvPr id="4" name="Graphic 3" descr="Queensland Family &amp; Child Commission - Child Safe Organisations">
            <a:extLst>
              <a:ext uri="{FF2B5EF4-FFF2-40B4-BE49-F238E27FC236}">
                <a16:creationId xmlns:a16="http://schemas.microsoft.com/office/drawing/2014/main" id="{323A278D-E7D7-2667-0AD2-3E2A60600EB6}"/>
              </a:ext>
            </a:extLst>
          </p:cNvPr>
          <p:cNvPicPr>
            <a:picLocks noChangeAspect="1"/>
          </p:cNvPicPr>
          <p:nvPr userDrawn="1"/>
        </p:nvPicPr>
        <p:blipFill>
          <a:blip r:embed="rId5">
            <a:extLst>
              <a:ext uri="{96DAC541-7B7A-43D3-8B79-37D633B846F1}">
                <asvg:svgBlip xmlns:asvg="http://schemas.microsoft.com/office/drawing/2016/SVG/main" r:embed="rId6"/>
              </a:ext>
            </a:extLst>
          </a:blip>
          <a:srcRect l="773" t="11773" r="-9629" b="-589"/>
          <a:stretch>
            <a:fillRect/>
          </a:stretch>
        </p:blipFill>
        <p:spPr>
          <a:xfrm>
            <a:off x="459862" y="5486787"/>
            <a:ext cx="2688752" cy="900000"/>
          </a:xfrm>
          <a:prstGeom prst="rect">
            <a:avLst/>
          </a:prstGeom>
        </p:spPr>
      </p:pic>
    </p:spTree>
    <p:extLst>
      <p:ext uri="{BB962C8B-B14F-4D97-AF65-F5344CB8AC3E}">
        <p14:creationId xmlns:p14="http://schemas.microsoft.com/office/powerpoint/2010/main" val="1589051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Slide - 2">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B4B38C-6277-2ECD-04BE-37AE9F893FF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3" r="23"/>
          <a:stretch/>
        </p:blipFill>
        <p:spPr>
          <a:xfrm>
            <a:off x="1" y="-1"/>
            <a:ext cx="12192000" cy="6859424"/>
          </a:xfrm>
          <a:prstGeom prst="rect">
            <a:avLst/>
          </a:prstGeom>
        </p:spPr>
      </p:pic>
      <p:sp>
        <p:nvSpPr>
          <p:cNvPr id="3" name="Subtitle 2">
            <a:extLst>
              <a:ext uri="{FF2B5EF4-FFF2-40B4-BE49-F238E27FC236}">
                <a16:creationId xmlns:a16="http://schemas.microsoft.com/office/drawing/2014/main" id="{CB04E529-8B82-EE63-320F-C5439350FBBA}"/>
              </a:ext>
            </a:extLst>
          </p:cNvPr>
          <p:cNvSpPr>
            <a:spLocks noGrp="1"/>
          </p:cNvSpPr>
          <p:nvPr>
            <p:ph type="subTitle" idx="1" hasCustomPrompt="1"/>
          </p:nvPr>
        </p:nvSpPr>
        <p:spPr>
          <a:xfrm>
            <a:off x="479376" y="4821318"/>
            <a:ext cx="7848600" cy="738234"/>
          </a:xfrm>
        </p:spPr>
        <p:txBody>
          <a:bodyPr wrap="square" tIns="360000" numCol="1">
            <a:spAutoFit/>
          </a:bodyPr>
          <a:lstStyle>
            <a:lvl1pPr marL="0" indent="0" algn="l">
              <a:buNone/>
              <a:defRPr sz="2400" b="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subtitle here max two lines</a:t>
            </a:r>
            <a:endParaRPr lang="en-US" dirty="0"/>
          </a:p>
        </p:txBody>
      </p:sp>
      <p:sp>
        <p:nvSpPr>
          <p:cNvPr id="20" name="Title 19">
            <a:extLst>
              <a:ext uri="{FF2B5EF4-FFF2-40B4-BE49-F238E27FC236}">
                <a16:creationId xmlns:a16="http://schemas.microsoft.com/office/drawing/2014/main" id="{5D7CF5A0-CD6F-D364-BED5-201D23E6906F}"/>
              </a:ext>
            </a:extLst>
          </p:cNvPr>
          <p:cNvSpPr>
            <a:spLocks noGrp="1"/>
          </p:cNvSpPr>
          <p:nvPr>
            <p:ph type="title" hasCustomPrompt="1"/>
          </p:nvPr>
        </p:nvSpPr>
        <p:spPr>
          <a:xfrm>
            <a:off x="482885" y="2798908"/>
            <a:ext cx="7845091" cy="2192908"/>
          </a:xfrm>
          <a:noFill/>
        </p:spPr>
        <p:txBody>
          <a:bodyPr wrap="square">
            <a:spAutoFit/>
          </a:bodyPr>
          <a:lstStyle>
            <a:lvl1pPr>
              <a:lnSpc>
                <a:spcPct val="95000"/>
              </a:lnSpc>
              <a:defRPr sz="5000" b="0">
                <a:solidFill>
                  <a:schemeClr val="accent6"/>
                </a:solidFill>
              </a:defRPr>
            </a:lvl1pPr>
          </a:lstStyle>
          <a:p>
            <a:r>
              <a:rPr lang="en-GB" dirty="0"/>
              <a:t>Click to edit </a:t>
            </a:r>
            <a:br>
              <a:rPr lang="en-GB" dirty="0"/>
            </a:br>
            <a:r>
              <a:rPr lang="en-GB" dirty="0"/>
              <a:t>Master title style </a:t>
            </a:r>
            <a:br>
              <a:rPr lang="en-GB" dirty="0"/>
            </a:br>
            <a:r>
              <a:rPr lang="en-GB" dirty="0"/>
              <a:t>max three lines</a:t>
            </a:r>
            <a:endParaRPr lang="en-US" dirty="0"/>
          </a:p>
        </p:txBody>
      </p:sp>
      <p:sp>
        <p:nvSpPr>
          <p:cNvPr id="2" name="Date Placeholder 3">
            <a:extLst>
              <a:ext uri="{FF2B5EF4-FFF2-40B4-BE49-F238E27FC236}">
                <a16:creationId xmlns:a16="http://schemas.microsoft.com/office/drawing/2014/main" id="{7A2C8242-7A1E-AA6B-AECC-9BE4D6FE7972}"/>
              </a:ext>
            </a:extLst>
          </p:cNvPr>
          <p:cNvSpPr txBox="1">
            <a:spLocks/>
          </p:cNvSpPr>
          <p:nvPr userDrawn="1"/>
        </p:nvSpPr>
        <p:spPr>
          <a:xfrm>
            <a:off x="479375" y="5932925"/>
            <a:ext cx="1317203" cy="376395"/>
          </a:xfrm>
          <a:prstGeom prst="roundRect">
            <a:avLst>
              <a:gd name="adj" fmla="val 50000"/>
            </a:avLst>
          </a:prstGeom>
          <a:ln w="12700" cap="rnd">
            <a:solidFill>
              <a:schemeClr val="accent6"/>
            </a:solidFill>
            <a:prstDash val="solid"/>
          </a:ln>
        </p:spPr>
        <p:txBody>
          <a:bodyPr lIns="108000" tIns="108000" rIns="108000" bIns="108000" anchor="ctr" anchorCtr="0"/>
          <a:lstStyle>
            <a:defPPr>
              <a:defRPr lang="en-US"/>
            </a:defPPr>
            <a:lvl1pPr marL="0" algn="ctr" defTabSz="914400" rtl="0" eaLnBrk="1" latinLnBrk="0" hangingPunct="1">
              <a:defRPr sz="1600" kern="1200">
                <a:solidFill>
                  <a:srgbClr val="A3C6B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0E4D68-F0F5-D840-9C95-5311CBD3955D}" type="datetime4">
              <a:rPr lang="en-AU" sz="1200" smtClean="0">
                <a:solidFill>
                  <a:schemeClr val="accent6"/>
                </a:solidFill>
              </a:rPr>
              <a:pPr/>
              <a:t>27 February 2026</a:t>
            </a:fld>
            <a:endParaRPr lang="en-US" sz="1200" dirty="0">
              <a:solidFill>
                <a:schemeClr val="accent6"/>
              </a:solidFill>
            </a:endParaRPr>
          </a:p>
        </p:txBody>
      </p:sp>
      <p:pic>
        <p:nvPicPr>
          <p:cNvPr id="5" name="Graphic 4" descr="Queensland Family &amp; Child Commission - Child Safe Organisations">
            <a:extLst>
              <a:ext uri="{FF2B5EF4-FFF2-40B4-BE49-F238E27FC236}">
                <a16:creationId xmlns:a16="http://schemas.microsoft.com/office/drawing/2014/main" id="{01D9282F-8C70-F786-0C62-C0C760138940}"/>
              </a:ext>
            </a:extLst>
          </p:cNvPr>
          <p:cNvPicPr>
            <a:picLocks noChangeAspect="1"/>
          </p:cNvPicPr>
          <p:nvPr userDrawn="1"/>
        </p:nvPicPr>
        <p:blipFill>
          <a:blip r:embed="rId4">
            <a:extLst>
              <a:ext uri="{96DAC541-7B7A-43D3-8B79-37D633B846F1}">
                <asvg:svgBlip xmlns:asvg="http://schemas.microsoft.com/office/drawing/2016/SVG/main" r:embed="rId5"/>
              </a:ext>
            </a:extLst>
          </a:blip>
          <a:srcRect l="773" t="11773" r="-9629" b="-589"/>
          <a:stretch>
            <a:fillRect/>
          </a:stretch>
        </p:blipFill>
        <p:spPr>
          <a:xfrm>
            <a:off x="459862" y="404664"/>
            <a:ext cx="2688752" cy="900000"/>
          </a:xfrm>
          <a:prstGeom prst="rect">
            <a:avLst/>
          </a:prstGeom>
        </p:spPr>
      </p:pic>
      <p:pic>
        <p:nvPicPr>
          <p:cNvPr id="8" name="Graphic 7" descr="Queensland Government">
            <a:extLst>
              <a:ext uri="{FF2B5EF4-FFF2-40B4-BE49-F238E27FC236}">
                <a16:creationId xmlns:a16="http://schemas.microsoft.com/office/drawing/2014/main" id="{BC724ECA-8A48-3EBD-D897-FCDB5A59383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1031604" y="5383575"/>
            <a:ext cx="752409" cy="1003212"/>
          </a:xfrm>
          <a:prstGeom prst="rect">
            <a:avLst/>
          </a:prstGeom>
        </p:spPr>
      </p:pic>
    </p:spTree>
    <p:extLst>
      <p:ext uri="{BB962C8B-B14F-4D97-AF65-F5344CB8AC3E}">
        <p14:creationId xmlns:p14="http://schemas.microsoft.com/office/powerpoint/2010/main" val="8921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 - 1">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45B4B38C-6277-2ECD-04BE-37AE9F893FF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l="25" r="25"/>
          <a:stretch/>
        </p:blipFill>
        <p:spPr>
          <a:xfrm>
            <a:off x="4125" y="-29196"/>
            <a:ext cx="12240884" cy="6887196"/>
          </a:xfrm>
          <a:prstGeom prst="rect">
            <a:avLst/>
          </a:prstGeom>
        </p:spPr>
      </p:pic>
      <p:sp>
        <p:nvSpPr>
          <p:cNvPr id="3" name="Subtitle 2">
            <a:extLst>
              <a:ext uri="{FF2B5EF4-FFF2-40B4-BE49-F238E27FC236}">
                <a16:creationId xmlns:a16="http://schemas.microsoft.com/office/drawing/2014/main" id="{CB04E529-8B82-EE63-320F-C5439350FBBA}"/>
              </a:ext>
            </a:extLst>
          </p:cNvPr>
          <p:cNvSpPr>
            <a:spLocks noGrp="1"/>
          </p:cNvSpPr>
          <p:nvPr>
            <p:ph type="subTitle" idx="1" hasCustomPrompt="1"/>
          </p:nvPr>
        </p:nvSpPr>
        <p:spPr>
          <a:xfrm>
            <a:off x="479376" y="4821318"/>
            <a:ext cx="7848600" cy="738234"/>
          </a:xfrm>
        </p:spPr>
        <p:txBody>
          <a:bodyPr wrap="square" tIns="360000" numCol="1">
            <a:spAutoFit/>
          </a:bodyPr>
          <a:lstStyle>
            <a:lvl1pPr marL="0" indent="0" algn="l">
              <a:buNone/>
              <a:defRPr sz="2400" b="0">
                <a:solidFill>
                  <a:schemeClr val="accent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Insert subtitle here max one line</a:t>
            </a:r>
            <a:endParaRPr lang="en-US" dirty="0"/>
          </a:p>
        </p:txBody>
      </p:sp>
      <p:sp>
        <p:nvSpPr>
          <p:cNvPr id="20" name="Title 19">
            <a:extLst>
              <a:ext uri="{FF2B5EF4-FFF2-40B4-BE49-F238E27FC236}">
                <a16:creationId xmlns:a16="http://schemas.microsoft.com/office/drawing/2014/main" id="{5D7CF5A0-CD6F-D364-BED5-201D23E6906F}"/>
              </a:ext>
            </a:extLst>
          </p:cNvPr>
          <p:cNvSpPr>
            <a:spLocks noGrp="1"/>
          </p:cNvSpPr>
          <p:nvPr>
            <p:ph type="title" hasCustomPrompt="1"/>
          </p:nvPr>
        </p:nvSpPr>
        <p:spPr>
          <a:xfrm>
            <a:off x="482885" y="2798908"/>
            <a:ext cx="7845091" cy="2192908"/>
          </a:xfrm>
          <a:noFill/>
        </p:spPr>
        <p:txBody>
          <a:bodyPr wrap="square">
            <a:spAutoFit/>
          </a:bodyPr>
          <a:lstStyle>
            <a:lvl1pPr>
              <a:lnSpc>
                <a:spcPct val="95000"/>
              </a:lnSpc>
              <a:defRPr sz="5000" b="0">
                <a:solidFill>
                  <a:schemeClr val="accent6"/>
                </a:solidFill>
              </a:defRPr>
            </a:lvl1pPr>
          </a:lstStyle>
          <a:p>
            <a:r>
              <a:rPr lang="en-GB" dirty="0"/>
              <a:t>Click to edit </a:t>
            </a:r>
            <a:br>
              <a:rPr lang="en-GB" dirty="0"/>
            </a:br>
            <a:r>
              <a:rPr lang="en-GB" dirty="0"/>
              <a:t>Section heading style </a:t>
            </a:r>
            <a:br>
              <a:rPr lang="en-GB" dirty="0"/>
            </a:br>
            <a:r>
              <a:rPr lang="en-GB" dirty="0"/>
              <a:t>max three lines</a:t>
            </a:r>
            <a:endParaRPr lang="en-US" dirty="0"/>
          </a:p>
        </p:txBody>
      </p:sp>
      <p:sp>
        <p:nvSpPr>
          <p:cNvPr id="9" name="Text Placeholder 4">
            <a:extLst>
              <a:ext uri="{FF2B5EF4-FFF2-40B4-BE49-F238E27FC236}">
                <a16:creationId xmlns:a16="http://schemas.microsoft.com/office/drawing/2014/main" id="{03457BBA-5E73-51D3-447D-2C56192B5993}"/>
              </a:ext>
            </a:extLst>
          </p:cNvPr>
          <p:cNvSpPr>
            <a:spLocks noGrp="1"/>
          </p:cNvSpPr>
          <p:nvPr>
            <p:ph type="body" sz="quarter" idx="11" hasCustomPrompt="1"/>
          </p:nvPr>
        </p:nvSpPr>
        <p:spPr>
          <a:xfrm>
            <a:off x="479425" y="488984"/>
            <a:ext cx="1223963" cy="365787"/>
          </a:xfrm>
          <a:prstGeom prst="roundRect">
            <a:avLst>
              <a:gd name="adj" fmla="val 50000"/>
            </a:avLst>
          </a:prstGeom>
          <a:ln w="12700">
            <a:solidFill>
              <a:schemeClr val="accent6"/>
            </a:solidFill>
          </a:ln>
        </p:spPr>
        <p:txBody>
          <a:bodyPr tIns="36000" bIns="36000" numCol="1" spcCol="0" anchor="ctr">
            <a:noAutofit/>
          </a:bodyPr>
          <a:lstStyle>
            <a:lvl1pPr algn="ctr">
              <a:defRPr sz="1200">
                <a:solidFill>
                  <a:schemeClr val="accent6"/>
                </a:solidFill>
              </a:defRPr>
            </a:lvl1pPr>
          </a:lstStyle>
          <a:p>
            <a:pPr lvl="0"/>
            <a:r>
              <a:rPr lang="en-US" dirty="0"/>
              <a:t>SECTION #</a:t>
            </a:r>
          </a:p>
        </p:txBody>
      </p:sp>
      <p:sp>
        <p:nvSpPr>
          <p:cNvPr id="4" name="Footer Placeholder 19">
            <a:extLst>
              <a:ext uri="{FF2B5EF4-FFF2-40B4-BE49-F238E27FC236}">
                <a16:creationId xmlns:a16="http://schemas.microsoft.com/office/drawing/2014/main" id="{C3EE2C45-4ED5-2063-F46A-9CCFA27D6F38}"/>
              </a:ext>
            </a:extLst>
          </p:cNvPr>
          <p:cNvSpPr>
            <a:spLocks noGrp="1"/>
          </p:cNvSpPr>
          <p:nvPr>
            <p:ph type="ftr" sz="quarter" idx="3"/>
          </p:nvPr>
        </p:nvSpPr>
        <p:spPr>
          <a:xfrm>
            <a:off x="479376" y="6464449"/>
            <a:ext cx="4114800" cy="153888"/>
          </a:xfrm>
          <a:prstGeom prst="rect">
            <a:avLst/>
          </a:prstGeom>
        </p:spPr>
        <p:txBody>
          <a:bodyPr vert="horz" lIns="0" tIns="0" rIns="0" bIns="0" rtlCol="0" anchor="ctr">
            <a:spAutoFit/>
          </a:bodyPr>
          <a:lstStyle>
            <a:lvl1pPr algn="l">
              <a:defRPr sz="1000" b="1">
                <a:solidFill>
                  <a:schemeClr val="accent6"/>
                </a:solidFill>
              </a:defRPr>
            </a:lvl1pPr>
          </a:lstStyle>
          <a:p>
            <a:r>
              <a:rPr lang="en-US"/>
              <a:t>Insert document title</a:t>
            </a:r>
            <a:endParaRPr lang="en-US" dirty="0"/>
          </a:p>
        </p:txBody>
      </p:sp>
      <p:sp>
        <p:nvSpPr>
          <p:cNvPr id="5" name="Slide Number Placeholder 2">
            <a:extLst>
              <a:ext uri="{FF2B5EF4-FFF2-40B4-BE49-F238E27FC236}">
                <a16:creationId xmlns:a16="http://schemas.microsoft.com/office/drawing/2014/main" id="{88392F0E-3B7B-BF4F-CE9C-663EB1CCCC97}"/>
              </a:ext>
            </a:extLst>
          </p:cNvPr>
          <p:cNvSpPr>
            <a:spLocks noGrp="1"/>
          </p:cNvSpPr>
          <p:nvPr>
            <p:ph type="sldNum" sz="quarter" idx="10"/>
          </p:nvPr>
        </p:nvSpPr>
        <p:spPr>
          <a:xfrm>
            <a:off x="11367095" y="6462969"/>
            <a:ext cx="344805" cy="153888"/>
          </a:xfrm>
        </p:spPr>
        <p:txBody>
          <a:bodyPr/>
          <a:lstStyle>
            <a:lvl1pPr>
              <a:defRPr>
                <a:solidFill>
                  <a:schemeClr val="accent6"/>
                </a:solidFill>
              </a:defRPr>
            </a:lvl1pPr>
          </a:lstStyle>
          <a:p>
            <a:fld id="{118ABE44-7D15-AD4D-9BEF-116E758BCB02}" type="slidenum">
              <a:rPr lang="en-US" smtClean="0"/>
              <a:pPr/>
              <a:t>‹#›</a:t>
            </a:fld>
            <a:endParaRPr lang="en-US" dirty="0"/>
          </a:p>
        </p:txBody>
      </p:sp>
    </p:spTree>
    <p:extLst>
      <p:ext uri="{BB962C8B-B14F-4D97-AF65-F5344CB8AC3E}">
        <p14:creationId xmlns:p14="http://schemas.microsoft.com/office/powerpoint/2010/main" val="31776068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 Navy">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94A5F787-4068-0780-05BD-941F3F51E5D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6" r="6"/>
          <a:stretch/>
        </p:blipFill>
        <p:spPr>
          <a:xfrm>
            <a:off x="0" y="5249816"/>
            <a:ext cx="12189889" cy="1635071"/>
          </a:xfrm>
          <a:prstGeom prst="rect">
            <a:avLst/>
          </a:prstGeom>
        </p:spPr>
      </p:pic>
      <p:sp>
        <p:nvSpPr>
          <p:cNvPr id="2" name="Title 1">
            <a:extLst>
              <a:ext uri="{FF2B5EF4-FFF2-40B4-BE49-F238E27FC236}">
                <a16:creationId xmlns:a16="http://schemas.microsoft.com/office/drawing/2014/main" id="{D10BD210-075A-2F9C-08E8-D98DF12FEA79}"/>
              </a:ext>
            </a:extLst>
          </p:cNvPr>
          <p:cNvSpPr>
            <a:spLocks noGrp="1"/>
          </p:cNvSpPr>
          <p:nvPr>
            <p:ph type="title"/>
          </p:nvPr>
        </p:nvSpPr>
        <p:spPr/>
        <p:txBody>
          <a:bodyPr>
            <a:spAutoFit/>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148D1D4-112E-7670-C1EF-FE05E284DBD8}"/>
              </a:ext>
            </a:extLst>
          </p:cNvPr>
          <p:cNvSpPr>
            <a:spLocks noGrp="1"/>
          </p:cNvSpPr>
          <p:nvPr>
            <p:ph type="sldNum" sz="quarter" idx="10"/>
          </p:nvPr>
        </p:nvSpPr>
        <p:spPr/>
        <p:txBody>
          <a:bodyPr/>
          <a:lstStyle>
            <a:lvl1pPr>
              <a:defRPr>
                <a:solidFill>
                  <a:schemeClr val="accent6"/>
                </a:solidFill>
              </a:defRPr>
            </a:lvl1pPr>
          </a:lstStyle>
          <a:p>
            <a:fld id="{118ABE44-7D15-AD4D-9BEF-116E758BCB02}" type="slidenum">
              <a:rPr lang="en-US" smtClean="0"/>
              <a:pPr/>
              <a:t>‹#›</a:t>
            </a:fld>
            <a:endParaRPr lang="en-US" dirty="0"/>
          </a:p>
        </p:txBody>
      </p:sp>
      <p:sp>
        <p:nvSpPr>
          <p:cNvPr id="4" name="Footer Placeholder 3">
            <a:extLst>
              <a:ext uri="{FF2B5EF4-FFF2-40B4-BE49-F238E27FC236}">
                <a16:creationId xmlns:a16="http://schemas.microsoft.com/office/drawing/2014/main" id="{CAEA13A7-05A8-3A0E-3331-9D9B18844102}"/>
              </a:ext>
            </a:extLst>
          </p:cNvPr>
          <p:cNvSpPr>
            <a:spLocks noGrp="1"/>
          </p:cNvSpPr>
          <p:nvPr>
            <p:ph type="ftr" sz="quarter" idx="11"/>
          </p:nvPr>
        </p:nvSpPr>
        <p:spPr/>
        <p:txBody>
          <a:bodyPr/>
          <a:lstStyle>
            <a:lvl1pPr>
              <a:defRPr>
                <a:solidFill>
                  <a:schemeClr val="accent6"/>
                </a:solidFill>
              </a:defRPr>
            </a:lvl1pPr>
          </a:lstStyle>
          <a:p>
            <a:r>
              <a:rPr lang="en-US" dirty="0"/>
              <a:t>Insert document title</a:t>
            </a:r>
          </a:p>
        </p:txBody>
      </p:sp>
      <p:sp>
        <p:nvSpPr>
          <p:cNvPr id="6" name="Content Placeholder 2">
            <a:extLst>
              <a:ext uri="{FF2B5EF4-FFF2-40B4-BE49-F238E27FC236}">
                <a16:creationId xmlns:a16="http://schemas.microsoft.com/office/drawing/2014/main" id="{EEA38A9E-6419-A5D0-F7DA-E2C6F63F5626}"/>
              </a:ext>
            </a:extLst>
          </p:cNvPr>
          <p:cNvSpPr>
            <a:spLocks noGrp="1"/>
          </p:cNvSpPr>
          <p:nvPr>
            <p:ph idx="1"/>
          </p:nvPr>
        </p:nvSpPr>
        <p:spPr>
          <a:xfrm>
            <a:off x="479425" y="2349500"/>
            <a:ext cx="11232475" cy="3239740"/>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a:extLst>
              <a:ext uri="{FF2B5EF4-FFF2-40B4-BE49-F238E27FC236}">
                <a16:creationId xmlns:a16="http://schemas.microsoft.com/office/drawing/2014/main" id="{A79406D8-55E7-8B64-E0AE-76DDF7C21019}"/>
              </a:ext>
            </a:extLst>
          </p:cNvPr>
          <p:cNvSpPr>
            <a:spLocks noGrp="1"/>
          </p:cNvSpPr>
          <p:nvPr>
            <p:ph type="body" sz="quarter" idx="13" hasCustomPrompt="1"/>
          </p:nvPr>
        </p:nvSpPr>
        <p:spPr>
          <a:xfrm>
            <a:off x="479425" y="836712"/>
            <a:ext cx="11233150" cy="520124"/>
          </a:xfrm>
        </p:spPr>
        <p:txBody>
          <a:bodyPr tIns="144000" numCol="1" spcCol="0">
            <a:spAutoFit/>
          </a:bodyPr>
          <a:lstStyle>
            <a:lvl1pPr>
              <a:defRPr sz="2400"/>
            </a:lvl1pPr>
          </a:lstStyle>
          <a:p>
            <a:pPr lvl="0"/>
            <a:r>
              <a:rPr lang="en-US" dirty="0"/>
              <a:t>Subtitle max one line</a:t>
            </a:r>
          </a:p>
        </p:txBody>
      </p:sp>
    </p:spTree>
    <p:extLst>
      <p:ext uri="{BB962C8B-B14F-4D97-AF65-F5344CB8AC3E}">
        <p14:creationId xmlns:p14="http://schemas.microsoft.com/office/powerpoint/2010/main" val="3671104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and Content - Cyan">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777571B9-279E-41B4-EBC9-771ECE7C593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6" r="6"/>
          <a:stretch/>
        </p:blipFill>
        <p:spPr>
          <a:xfrm>
            <a:off x="-676" y="5249726"/>
            <a:ext cx="12190565" cy="1635162"/>
          </a:xfrm>
          <a:prstGeom prst="rect">
            <a:avLst/>
          </a:prstGeom>
        </p:spPr>
      </p:pic>
      <p:sp>
        <p:nvSpPr>
          <p:cNvPr id="2" name="Title 1">
            <a:extLst>
              <a:ext uri="{FF2B5EF4-FFF2-40B4-BE49-F238E27FC236}">
                <a16:creationId xmlns:a16="http://schemas.microsoft.com/office/drawing/2014/main" id="{D10BD210-075A-2F9C-08E8-D98DF12FEA79}"/>
              </a:ext>
            </a:extLst>
          </p:cNvPr>
          <p:cNvSpPr>
            <a:spLocks noGrp="1"/>
          </p:cNvSpPr>
          <p:nvPr>
            <p:ph type="title"/>
          </p:nvPr>
        </p:nvSpPr>
        <p:spPr/>
        <p:txBody>
          <a:bodyPr>
            <a:spAutoFit/>
          </a:bodyPr>
          <a:lstStyle/>
          <a:p>
            <a:r>
              <a:rPr lang="en-US"/>
              <a:t>Click to edit Master title style</a:t>
            </a:r>
          </a:p>
        </p:txBody>
      </p:sp>
      <p:sp>
        <p:nvSpPr>
          <p:cNvPr id="3" name="Slide Number Placeholder 2">
            <a:extLst>
              <a:ext uri="{FF2B5EF4-FFF2-40B4-BE49-F238E27FC236}">
                <a16:creationId xmlns:a16="http://schemas.microsoft.com/office/drawing/2014/main" id="{0148D1D4-112E-7670-C1EF-FE05E284DBD8}"/>
              </a:ext>
            </a:extLst>
          </p:cNvPr>
          <p:cNvSpPr>
            <a:spLocks noGrp="1"/>
          </p:cNvSpPr>
          <p:nvPr>
            <p:ph type="sldNum" sz="quarter" idx="10"/>
          </p:nvPr>
        </p:nvSpPr>
        <p:spPr/>
        <p:txBody>
          <a:bodyPr/>
          <a:lstStyle>
            <a:lvl1pPr>
              <a:defRPr>
                <a:solidFill>
                  <a:schemeClr val="accent6"/>
                </a:solidFill>
              </a:defRPr>
            </a:lvl1pPr>
          </a:lstStyle>
          <a:p>
            <a:fld id="{118ABE44-7D15-AD4D-9BEF-116E758BCB02}" type="slidenum">
              <a:rPr lang="en-US" smtClean="0"/>
              <a:pPr/>
              <a:t>‹#›</a:t>
            </a:fld>
            <a:endParaRPr lang="en-US" dirty="0"/>
          </a:p>
        </p:txBody>
      </p:sp>
      <p:sp>
        <p:nvSpPr>
          <p:cNvPr id="4" name="Footer Placeholder 3">
            <a:extLst>
              <a:ext uri="{FF2B5EF4-FFF2-40B4-BE49-F238E27FC236}">
                <a16:creationId xmlns:a16="http://schemas.microsoft.com/office/drawing/2014/main" id="{CAEA13A7-05A8-3A0E-3331-9D9B18844102}"/>
              </a:ext>
            </a:extLst>
          </p:cNvPr>
          <p:cNvSpPr>
            <a:spLocks noGrp="1"/>
          </p:cNvSpPr>
          <p:nvPr>
            <p:ph type="ftr" sz="quarter" idx="11"/>
          </p:nvPr>
        </p:nvSpPr>
        <p:spPr/>
        <p:txBody>
          <a:bodyPr/>
          <a:lstStyle>
            <a:lvl1pPr>
              <a:defRPr>
                <a:solidFill>
                  <a:schemeClr val="accent6"/>
                </a:solidFill>
              </a:defRPr>
            </a:lvl1pPr>
          </a:lstStyle>
          <a:p>
            <a:r>
              <a:rPr lang="en-US"/>
              <a:t>Insert document title</a:t>
            </a:r>
            <a:endParaRPr lang="en-US" dirty="0"/>
          </a:p>
        </p:txBody>
      </p:sp>
      <p:sp>
        <p:nvSpPr>
          <p:cNvPr id="6" name="Content Placeholder 2">
            <a:extLst>
              <a:ext uri="{FF2B5EF4-FFF2-40B4-BE49-F238E27FC236}">
                <a16:creationId xmlns:a16="http://schemas.microsoft.com/office/drawing/2014/main" id="{EEA38A9E-6419-A5D0-F7DA-E2C6F63F5626}"/>
              </a:ext>
            </a:extLst>
          </p:cNvPr>
          <p:cNvSpPr>
            <a:spLocks noGrp="1"/>
          </p:cNvSpPr>
          <p:nvPr>
            <p:ph idx="1"/>
          </p:nvPr>
        </p:nvSpPr>
        <p:spPr>
          <a:xfrm>
            <a:off x="479425" y="2349500"/>
            <a:ext cx="11232475" cy="3239740"/>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a:extLst>
              <a:ext uri="{FF2B5EF4-FFF2-40B4-BE49-F238E27FC236}">
                <a16:creationId xmlns:a16="http://schemas.microsoft.com/office/drawing/2014/main" id="{A79406D8-55E7-8B64-E0AE-76DDF7C21019}"/>
              </a:ext>
            </a:extLst>
          </p:cNvPr>
          <p:cNvSpPr>
            <a:spLocks noGrp="1"/>
          </p:cNvSpPr>
          <p:nvPr>
            <p:ph type="body" sz="quarter" idx="13" hasCustomPrompt="1"/>
          </p:nvPr>
        </p:nvSpPr>
        <p:spPr>
          <a:xfrm>
            <a:off x="479425" y="826611"/>
            <a:ext cx="11233150" cy="520124"/>
          </a:xfrm>
        </p:spPr>
        <p:txBody>
          <a:bodyPr tIns="144000" numCol="1" spcCol="0">
            <a:spAutoFit/>
          </a:bodyPr>
          <a:lstStyle>
            <a:lvl1pPr>
              <a:defRPr sz="2400"/>
            </a:lvl1pPr>
          </a:lstStyle>
          <a:p>
            <a:pPr lvl="0"/>
            <a:r>
              <a:rPr lang="en-US" dirty="0"/>
              <a:t>Subtitle max one line</a:t>
            </a:r>
          </a:p>
        </p:txBody>
      </p:sp>
    </p:spTree>
    <p:extLst>
      <p:ext uri="{BB962C8B-B14F-4D97-AF65-F5344CB8AC3E}">
        <p14:creationId xmlns:p14="http://schemas.microsoft.com/office/powerpoint/2010/main" val="1651895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and Content - Orang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9A16520-F1A8-D4CE-6831-52F473DD721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l="1" t="-19253" r="12" b="1"/>
          <a:stretch>
            <a:fillRect/>
          </a:stretch>
        </p:blipFill>
        <p:spPr>
          <a:xfrm>
            <a:off x="0" y="4935381"/>
            <a:ext cx="12190444" cy="1950003"/>
          </a:xfrm>
          <a:prstGeom prst="rect">
            <a:avLst/>
          </a:prstGeom>
        </p:spPr>
      </p:pic>
      <p:sp>
        <p:nvSpPr>
          <p:cNvPr id="2" name="Title 1">
            <a:extLst>
              <a:ext uri="{FF2B5EF4-FFF2-40B4-BE49-F238E27FC236}">
                <a16:creationId xmlns:a16="http://schemas.microsoft.com/office/drawing/2014/main" id="{D10BD210-075A-2F9C-08E8-D98DF12FEA79}"/>
              </a:ext>
            </a:extLst>
          </p:cNvPr>
          <p:cNvSpPr>
            <a:spLocks noGrp="1"/>
          </p:cNvSpPr>
          <p:nvPr>
            <p:ph type="title"/>
          </p:nvPr>
        </p:nvSpPr>
        <p:spPr/>
        <p:txBody>
          <a:bodyPr>
            <a:spAutoFit/>
          </a:bodyPr>
          <a:lstStyle/>
          <a:p>
            <a:r>
              <a:rPr lang="en-US"/>
              <a:t>Click to edit Master title style</a:t>
            </a:r>
            <a:endParaRPr lang="en-US" dirty="0"/>
          </a:p>
        </p:txBody>
      </p:sp>
      <p:sp>
        <p:nvSpPr>
          <p:cNvPr id="3" name="Slide Number Placeholder 2">
            <a:extLst>
              <a:ext uri="{FF2B5EF4-FFF2-40B4-BE49-F238E27FC236}">
                <a16:creationId xmlns:a16="http://schemas.microsoft.com/office/drawing/2014/main" id="{0148D1D4-112E-7670-C1EF-FE05E284DBD8}"/>
              </a:ext>
            </a:extLst>
          </p:cNvPr>
          <p:cNvSpPr>
            <a:spLocks noGrp="1"/>
          </p:cNvSpPr>
          <p:nvPr>
            <p:ph type="sldNum" sz="quarter" idx="10"/>
          </p:nvPr>
        </p:nvSpPr>
        <p:spPr/>
        <p:txBody>
          <a:bodyPr/>
          <a:lstStyle/>
          <a:p>
            <a:fld id="{118ABE44-7D15-AD4D-9BEF-116E758BCB02}" type="slidenum">
              <a:rPr lang="en-US" smtClean="0"/>
              <a:pPr/>
              <a:t>‹#›</a:t>
            </a:fld>
            <a:endParaRPr lang="en-US" dirty="0"/>
          </a:p>
        </p:txBody>
      </p:sp>
      <p:sp>
        <p:nvSpPr>
          <p:cNvPr id="4" name="Footer Placeholder 3">
            <a:extLst>
              <a:ext uri="{FF2B5EF4-FFF2-40B4-BE49-F238E27FC236}">
                <a16:creationId xmlns:a16="http://schemas.microsoft.com/office/drawing/2014/main" id="{CAEA13A7-05A8-3A0E-3331-9D9B18844102}"/>
              </a:ext>
            </a:extLst>
          </p:cNvPr>
          <p:cNvSpPr>
            <a:spLocks noGrp="1"/>
          </p:cNvSpPr>
          <p:nvPr>
            <p:ph type="ftr" sz="quarter" idx="11"/>
          </p:nvPr>
        </p:nvSpPr>
        <p:spPr/>
        <p:txBody>
          <a:bodyPr/>
          <a:lstStyle/>
          <a:p>
            <a:r>
              <a:rPr lang="en-US" dirty="0"/>
              <a:t>Insert document title</a:t>
            </a:r>
          </a:p>
        </p:txBody>
      </p:sp>
      <p:sp>
        <p:nvSpPr>
          <p:cNvPr id="6" name="Content Placeholder 2">
            <a:extLst>
              <a:ext uri="{FF2B5EF4-FFF2-40B4-BE49-F238E27FC236}">
                <a16:creationId xmlns:a16="http://schemas.microsoft.com/office/drawing/2014/main" id="{EEA38A9E-6419-A5D0-F7DA-E2C6F63F5626}"/>
              </a:ext>
            </a:extLst>
          </p:cNvPr>
          <p:cNvSpPr>
            <a:spLocks noGrp="1"/>
          </p:cNvSpPr>
          <p:nvPr>
            <p:ph idx="1"/>
          </p:nvPr>
        </p:nvSpPr>
        <p:spPr>
          <a:xfrm>
            <a:off x="479425" y="2349500"/>
            <a:ext cx="11232475" cy="3239740"/>
          </a:xfrm>
        </p:spPr>
        <p:txBody>
          <a:bodyPr numCol="1" spc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13">
            <a:extLst>
              <a:ext uri="{FF2B5EF4-FFF2-40B4-BE49-F238E27FC236}">
                <a16:creationId xmlns:a16="http://schemas.microsoft.com/office/drawing/2014/main" id="{A79406D8-55E7-8B64-E0AE-76DDF7C21019}"/>
              </a:ext>
            </a:extLst>
          </p:cNvPr>
          <p:cNvSpPr>
            <a:spLocks noGrp="1"/>
          </p:cNvSpPr>
          <p:nvPr>
            <p:ph type="body" sz="quarter" idx="13" hasCustomPrompt="1"/>
          </p:nvPr>
        </p:nvSpPr>
        <p:spPr>
          <a:xfrm>
            <a:off x="479425" y="826611"/>
            <a:ext cx="11233150" cy="520124"/>
          </a:xfrm>
        </p:spPr>
        <p:txBody>
          <a:bodyPr tIns="144000" numCol="1" spcCol="0">
            <a:spAutoFit/>
          </a:bodyPr>
          <a:lstStyle>
            <a:lvl1pPr>
              <a:defRPr sz="2400"/>
            </a:lvl1pPr>
          </a:lstStyle>
          <a:p>
            <a:pPr lvl="0"/>
            <a:r>
              <a:rPr lang="en-US" dirty="0"/>
              <a:t>Subtitle max one line</a:t>
            </a:r>
          </a:p>
        </p:txBody>
      </p:sp>
    </p:spTree>
    <p:extLst>
      <p:ext uri="{BB962C8B-B14F-4D97-AF65-F5344CB8AC3E}">
        <p14:creationId xmlns:p14="http://schemas.microsoft.com/office/powerpoint/2010/main" val="42086307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alf coloured background">
    <p:spTree>
      <p:nvGrpSpPr>
        <p:cNvPr id="1" name=""/>
        <p:cNvGrpSpPr/>
        <p:nvPr/>
      </p:nvGrpSpPr>
      <p:grpSpPr>
        <a:xfrm>
          <a:off x="0" y="0"/>
          <a:ext cx="0" cy="0"/>
          <a:chOff x="0" y="0"/>
          <a:chExt cx="0" cy="0"/>
        </a:xfrm>
      </p:grpSpPr>
      <p:pic>
        <p:nvPicPr>
          <p:cNvPr id="35" name="Graphic 34">
            <a:extLst>
              <a:ext uri="{FF2B5EF4-FFF2-40B4-BE49-F238E27FC236}">
                <a16:creationId xmlns:a16="http://schemas.microsoft.com/office/drawing/2014/main" id="{814A384D-4B5A-0270-BE7A-1494D33F43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2">
            <a:extLst>
              <a:ext uri="{96DAC541-7B7A-43D3-8B79-37D633B846F1}">
                <asvg:svgBlip xmlns:asvg="http://schemas.microsoft.com/office/drawing/2016/SVG/main" r:embed="rId3"/>
              </a:ext>
            </a:extLst>
          </a:blip>
          <a:srcRect r="22954"/>
          <a:stretch>
            <a:fillRect/>
          </a:stretch>
        </p:blipFill>
        <p:spPr>
          <a:xfrm>
            <a:off x="5735961" y="0"/>
            <a:ext cx="6456040" cy="6885384"/>
          </a:xfrm>
          <a:prstGeom prst="rect">
            <a:avLst/>
          </a:prstGeom>
        </p:spPr>
      </p:pic>
      <p:sp>
        <p:nvSpPr>
          <p:cNvPr id="36" name="Content Placeholder 18">
            <a:extLst>
              <a:ext uri="{FF2B5EF4-FFF2-40B4-BE49-F238E27FC236}">
                <a16:creationId xmlns:a16="http://schemas.microsoft.com/office/drawing/2014/main" id="{C0D0CC20-714E-5716-2000-8DAFC909673B}"/>
              </a:ext>
            </a:extLst>
          </p:cNvPr>
          <p:cNvSpPr>
            <a:spLocks noGrp="1"/>
          </p:cNvSpPr>
          <p:nvPr>
            <p:ph sz="quarter" idx="16"/>
          </p:nvPr>
        </p:nvSpPr>
        <p:spPr>
          <a:xfrm>
            <a:off x="7392144" y="908050"/>
            <a:ext cx="4320431" cy="46815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D10BD210-075A-2F9C-08E8-D98DF12FEA79}"/>
              </a:ext>
            </a:extLst>
          </p:cNvPr>
          <p:cNvSpPr>
            <a:spLocks noGrp="1"/>
          </p:cNvSpPr>
          <p:nvPr>
            <p:ph type="title"/>
          </p:nvPr>
        </p:nvSpPr>
        <p:spPr>
          <a:xfrm>
            <a:off x="480099" y="475200"/>
            <a:ext cx="4247075" cy="861774"/>
          </a:xfrm>
        </p:spPr>
        <p:txBody>
          <a:bodyPr wrap="square">
            <a:spAutoFit/>
          </a:bodyPr>
          <a:lstStyle/>
          <a:p>
            <a:r>
              <a:rPr lang="en-US"/>
              <a:t>Click to edit Master title style</a:t>
            </a:r>
            <a:endParaRPr lang="en-US" dirty="0"/>
          </a:p>
        </p:txBody>
      </p:sp>
      <p:sp>
        <p:nvSpPr>
          <p:cNvPr id="21" name="Content Placeholder 20">
            <a:extLst>
              <a:ext uri="{FF2B5EF4-FFF2-40B4-BE49-F238E27FC236}">
                <a16:creationId xmlns:a16="http://schemas.microsoft.com/office/drawing/2014/main" id="{60038B53-C14E-08E0-1A3E-130F47CD4059}"/>
              </a:ext>
            </a:extLst>
          </p:cNvPr>
          <p:cNvSpPr>
            <a:spLocks noGrp="1"/>
          </p:cNvSpPr>
          <p:nvPr>
            <p:ph sz="quarter" idx="17"/>
          </p:nvPr>
        </p:nvSpPr>
        <p:spPr>
          <a:xfrm>
            <a:off x="479425" y="2349500"/>
            <a:ext cx="5329238" cy="3240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9AE8F7EA-37A9-CCA9-C818-F18FAF639E61}"/>
              </a:ext>
            </a:extLst>
          </p:cNvPr>
          <p:cNvSpPr>
            <a:spLocks noGrp="1"/>
          </p:cNvSpPr>
          <p:nvPr>
            <p:ph type="sldNum" sz="quarter" idx="4"/>
          </p:nvPr>
        </p:nvSpPr>
        <p:spPr>
          <a:xfrm>
            <a:off x="11367095" y="6462969"/>
            <a:ext cx="344805" cy="153888"/>
          </a:xfrm>
          <a:prstGeom prst="rect">
            <a:avLst/>
          </a:prstGeom>
        </p:spPr>
        <p:txBody>
          <a:bodyPr vert="horz" lIns="0" tIns="0" rIns="0" bIns="0" rtlCol="0" anchor="ctr">
            <a:spAutoFit/>
          </a:bodyPr>
          <a:lstStyle>
            <a:lvl1pPr algn="r">
              <a:defRPr sz="1000" b="1" i="0">
                <a:solidFill>
                  <a:schemeClr val="tx1"/>
                </a:solidFill>
                <a:latin typeface="+mn-lt"/>
                <a:cs typeface="Arial" panose="020B0604020202020204" pitchFamily="34" charset="0"/>
              </a:defRPr>
            </a:lvl1pPr>
          </a:lstStyle>
          <a:p>
            <a:fld id="{118ABE44-7D15-AD4D-9BEF-116E758BCB02}" type="slidenum">
              <a:rPr lang="en-US" smtClean="0"/>
              <a:pPr/>
              <a:t>‹#›</a:t>
            </a:fld>
            <a:endParaRPr lang="en-US" dirty="0"/>
          </a:p>
        </p:txBody>
      </p:sp>
      <p:sp>
        <p:nvSpPr>
          <p:cNvPr id="5" name="Footer Placeholder 19">
            <a:extLst>
              <a:ext uri="{FF2B5EF4-FFF2-40B4-BE49-F238E27FC236}">
                <a16:creationId xmlns:a16="http://schemas.microsoft.com/office/drawing/2014/main" id="{B2712A69-3468-262E-1D3E-D07CFDA0CE39}"/>
              </a:ext>
            </a:extLst>
          </p:cNvPr>
          <p:cNvSpPr>
            <a:spLocks noGrp="1"/>
          </p:cNvSpPr>
          <p:nvPr>
            <p:ph type="ftr" sz="quarter" idx="3"/>
          </p:nvPr>
        </p:nvSpPr>
        <p:spPr>
          <a:xfrm>
            <a:off x="479376" y="6464449"/>
            <a:ext cx="4114800" cy="153888"/>
          </a:xfrm>
          <a:prstGeom prst="rect">
            <a:avLst/>
          </a:prstGeom>
        </p:spPr>
        <p:txBody>
          <a:bodyPr vert="horz" lIns="0" tIns="0" rIns="0" bIns="0" rtlCol="0" anchor="ctr">
            <a:spAutoFit/>
          </a:bodyPr>
          <a:lstStyle>
            <a:lvl1pPr algn="l">
              <a:defRPr sz="1000" b="1">
                <a:solidFill>
                  <a:schemeClr val="tx1"/>
                </a:solidFill>
              </a:defRPr>
            </a:lvl1pPr>
          </a:lstStyle>
          <a:p>
            <a:r>
              <a:rPr lang="en-US"/>
              <a:t>Insert document title</a:t>
            </a:r>
            <a:endParaRPr lang="en-US" dirty="0"/>
          </a:p>
        </p:txBody>
      </p:sp>
      <p:sp>
        <p:nvSpPr>
          <p:cNvPr id="3" name="Text Placeholder 13">
            <a:extLst>
              <a:ext uri="{FF2B5EF4-FFF2-40B4-BE49-F238E27FC236}">
                <a16:creationId xmlns:a16="http://schemas.microsoft.com/office/drawing/2014/main" id="{79AB4D46-71C9-D671-D65F-81C04952BF9C}"/>
              </a:ext>
            </a:extLst>
          </p:cNvPr>
          <p:cNvSpPr>
            <a:spLocks noGrp="1"/>
          </p:cNvSpPr>
          <p:nvPr>
            <p:ph type="body" sz="quarter" idx="13" hasCustomPrompt="1"/>
          </p:nvPr>
        </p:nvSpPr>
        <p:spPr>
          <a:xfrm>
            <a:off x="479425" y="1260000"/>
            <a:ext cx="4247749" cy="520124"/>
          </a:xfrm>
        </p:spPr>
        <p:txBody>
          <a:bodyPr tIns="144000" numCol="1" spcCol="0">
            <a:spAutoFit/>
          </a:bodyPr>
          <a:lstStyle>
            <a:lvl1pPr>
              <a:defRPr sz="2400">
                <a:solidFill>
                  <a:schemeClr val="tx1"/>
                </a:solidFill>
              </a:defRPr>
            </a:lvl1pPr>
          </a:lstStyle>
          <a:p>
            <a:pPr lvl="0"/>
            <a:r>
              <a:rPr lang="en-US" dirty="0"/>
              <a:t>Subtitle max one line</a:t>
            </a:r>
          </a:p>
        </p:txBody>
      </p:sp>
    </p:spTree>
    <p:extLst>
      <p:ext uri="{BB962C8B-B14F-4D97-AF65-F5344CB8AC3E}">
        <p14:creationId xmlns:p14="http://schemas.microsoft.com/office/powerpoint/2010/main" val="4141078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alf image backgroun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988E656-AA6A-7B44-11BF-37BAF7B2B33F}"/>
              </a:ext>
            </a:extLst>
          </p:cNvPr>
          <p:cNvSpPr>
            <a:spLocks noGrp="1"/>
          </p:cNvSpPr>
          <p:nvPr>
            <p:ph type="pic" sz="quarter" idx="18" hasCustomPrompt="1"/>
          </p:nvPr>
        </p:nvSpPr>
        <p:spPr>
          <a:xfrm>
            <a:off x="6197755" y="-1"/>
            <a:ext cx="5994245" cy="6858000"/>
          </a:xfrm>
          <a:custGeom>
            <a:avLst/>
            <a:gdLst>
              <a:gd name="connsiteX0" fmla="*/ 0 w 5994245"/>
              <a:gd name="connsiteY0" fmla="*/ 0 h 6858000"/>
              <a:gd name="connsiteX1" fmla="*/ 5994245 w 5994245"/>
              <a:gd name="connsiteY1" fmla="*/ 0 h 6858000"/>
              <a:gd name="connsiteX2" fmla="*/ 5994245 w 5994245"/>
              <a:gd name="connsiteY2" fmla="*/ 6858000 h 6858000"/>
              <a:gd name="connsiteX3" fmla="*/ 392216 w 5994245"/>
              <a:gd name="connsiteY3" fmla="*/ 6858000 h 6858000"/>
              <a:gd name="connsiteX4" fmla="*/ 403459 w 5994245"/>
              <a:gd name="connsiteY4" fmla="*/ 6822018 h 6858000"/>
              <a:gd name="connsiteX5" fmla="*/ 110295 w 5994245"/>
              <a:gd name="connsiteY5" fmla="*/ 3051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4245" h="6858000">
                <a:moveTo>
                  <a:pt x="0" y="0"/>
                </a:moveTo>
                <a:lnTo>
                  <a:pt x="5994245" y="0"/>
                </a:lnTo>
                <a:lnTo>
                  <a:pt x="5994245" y="6858000"/>
                </a:lnTo>
                <a:lnTo>
                  <a:pt x="392216" y="6858000"/>
                </a:lnTo>
                <a:lnTo>
                  <a:pt x="403459" y="6822018"/>
                </a:lnTo>
                <a:cubicBezTo>
                  <a:pt x="1010555" y="4753529"/>
                  <a:pt x="883124" y="2532412"/>
                  <a:pt x="110295" y="305173"/>
                </a:cubicBezTo>
                <a:close/>
              </a:path>
            </a:pathLst>
          </a:custGeom>
          <a:solidFill>
            <a:schemeClr val="accent6">
              <a:lumMod val="65000"/>
              <a:alpha val="50000"/>
            </a:schemeClr>
          </a:solidFill>
        </p:spPr>
        <p:txBody>
          <a:bodyPr wrap="square" anchor="ctr">
            <a:noAutofit/>
          </a:bodyPr>
          <a:lstStyle>
            <a:lvl1pPr algn="ctr">
              <a:defRPr b="1"/>
            </a:lvl1pPr>
          </a:lstStyle>
          <a:p>
            <a:r>
              <a:rPr lang="en-US" dirty="0"/>
              <a:t>Click to insert picture here</a:t>
            </a:r>
          </a:p>
        </p:txBody>
      </p:sp>
      <p:sp>
        <p:nvSpPr>
          <p:cNvPr id="2" name="Title 1">
            <a:extLst>
              <a:ext uri="{FF2B5EF4-FFF2-40B4-BE49-F238E27FC236}">
                <a16:creationId xmlns:a16="http://schemas.microsoft.com/office/drawing/2014/main" id="{D10BD210-075A-2F9C-08E8-D98DF12FEA79}"/>
              </a:ext>
            </a:extLst>
          </p:cNvPr>
          <p:cNvSpPr>
            <a:spLocks noGrp="1"/>
          </p:cNvSpPr>
          <p:nvPr>
            <p:ph type="title"/>
          </p:nvPr>
        </p:nvSpPr>
        <p:spPr>
          <a:xfrm>
            <a:off x="480099" y="475200"/>
            <a:ext cx="4247075" cy="861774"/>
          </a:xfrm>
        </p:spPr>
        <p:txBody>
          <a:bodyPr wrap="square">
            <a:spAutoFit/>
          </a:bodyPr>
          <a:lstStyle/>
          <a:p>
            <a:r>
              <a:rPr lang="en-US"/>
              <a:t>Click to edit Master title style</a:t>
            </a:r>
            <a:endParaRPr lang="en-US" dirty="0"/>
          </a:p>
        </p:txBody>
      </p:sp>
      <p:sp>
        <p:nvSpPr>
          <p:cNvPr id="7" name="Text Placeholder 13">
            <a:extLst>
              <a:ext uri="{FF2B5EF4-FFF2-40B4-BE49-F238E27FC236}">
                <a16:creationId xmlns:a16="http://schemas.microsoft.com/office/drawing/2014/main" id="{A79406D8-55E7-8B64-E0AE-76DDF7C21019}"/>
              </a:ext>
            </a:extLst>
          </p:cNvPr>
          <p:cNvSpPr>
            <a:spLocks noGrp="1"/>
          </p:cNvSpPr>
          <p:nvPr>
            <p:ph type="body" sz="quarter" idx="13" hasCustomPrompt="1"/>
          </p:nvPr>
        </p:nvSpPr>
        <p:spPr>
          <a:xfrm>
            <a:off x="479425" y="1260000"/>
            <a:ext cx="4247749" cy="520124"/>
          </a:xfrm>
        </p:spPr>
        <p:txBody>
          <a:bodyPr tIns="144000" numCol="1" spcCol="0">
            <a:spAutoFit/>
          </a:bodyPr>
          <a:lstStyle>
            <a:lvl1pPr>
              <a:defRPr sz="2400">
                <a:solidFill>
                  <a:schemeClr val="tx1"/>
                </a:solidFill>
              </a:defRPr>
            </a:lvl1pPr>
          </a:lstStyle>
          <a:p>
            <a:pPr lvl="0"/>
            <a:r>
              <a:rPr lang="en-US" dirty="0"/>
              <a:t>Subtitle max one line</a:t>
            </a:r>
          </a:p>
        </p:txBody>
      </p:sp>
      <p:sp>
        <p:nvSpPr>
          <p:cNvPr id="21" name="Content Placeholder 20">
            <a:extLst>
              <a:ext uri="{FF2B5EF4-FFF2-40B4-BE49-F238E27FC236}">
                <a16:creationId xmlns:a16="http://schemas.microsoft.com/office/drawing/2014/main" id="{60038B53-C14E-08E0-1A3E-130F47CD4059}"/>
              </a:ext>
            </a:extLst>
          </p:cNvPr>
          <p:cNvSpPr>
            <a:spLocks noGrp="1"/>
          </p:cNvSpPr>
          <p:nvPr>
            <p:ph sz="quarter" idx="17"/>
          </p:nvPr>
        </p:nvSpPr>
        <p:spPr>
          <a:xfrm>
            <a:off x="479425" y="2349500"/>
            <a:ext cx="5329238" cy="32400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E220772D-F230-65CD-DE4B-CC9C439E62FF}"/>
              </a:ext>
            </a:extLst>
          </p:cNvPr>
          <p:cNvSpPr>
            <a:spLocks noGrp="1"/>
          </p:cNvSpPr>
          <p:nvPr>
            <p:ph type="sldNum" sz="quarter" idx="4"/>
          </p:nvPr>
        </p:nvSpPr>
        <p:spPr>
          <a:xfrm>
            <a:off x="11367095" y="6462969"/>
            <a:ext cx="344805" cy="153888"/>
          </a:xfrm>
          <a:prstGeom prst="rect">
            <a:avLst/>
          </a:prstGeom>
        </p:spPr>
        <p:txBody>
          <a:bodyPr vert="horz" lIns="0" tIns="0" rIns="0" bIns="0" rtlCol="0" anchor="ctr">
            <a:spAutoFit/>
          </a:bodyPr>
          <a:lstStyle>
            <a:lvl1pPr algn="r">
              <a:defRPr sz="1000" b="1" i="0">
                <a:solidFill>
                  <a:schemeClr val="tx1"/>
                </a:solidFill>
                <a:latin typeface="+mn-lt"/>
                <a:cs typeface="Arial" panose="020B0604020202020204" pitchFamily="34" charset="0"/>
              </a:defRPr>
            </a:lvl1pPr>
          </a:lstStyle>
          <a:p>
            <a:fld id="{118ABE44-7D15-AD4D-9BEF-116E758BCB02}" type="slidenum">
              <a:rPr lang="en-US" smtClean="0"/>
              <a:pPr/>
              <a:t>‹#›</a:t>
            </a:fld>
            <a:endParaRPr lang="en-US" dirty="0"/>
          </a:p>
        </p:txBody>
      </p:sp>
      <p:sp>
        <p:nvSpPr>
          <p:cNvPr id="6" name="Footer Placeholder 19">
            <a:extLst>
              <a:ext uri="{FF2B5EF4-FFF2-40B4-BE49-F238E27FC236}">
                <a16:creationId xmlns:a16="http://schemas.microsoft.com/office/drawing/2014/main" id="{14CC6401-A46F-4E9C-6E56-3431DDAC5140}"/>
              </a:ext>
            </a:extLst>
          </p:cNvPr>
          <p:cNvSpPr>
            <a:spLocks noGrp="1"/>
          </p:cNvSpPr>
          <p:nvPr>
            <p:ph type="ftr" sz="quarter" idx="3"/>
          </p:nvPr>
        </p:nvSpPr>
        <p:spPr>
          <a:xfrm>
            <a:off x="479376" y="6464449"/>
            <a:ext cx="4114800" cy="153888"/>
          </a:xfrm>
          <a:prstGeom prst="rect">
            <a:avLst/>
          </a:prstGeom>
        </p:spPr>
        <p:txBody>
          <a:bodyPr vert="horz" lIns="0" tIns="0" rIns="0" bIns="0" rtlCol="0" anchor="ctr">
            <a:spAutoFit/>
          </a:bodyPr>
          <a:lstStyle>
            <a:lvl1pPr algn="l">
              <a:defRPr sz="1000" b="1">
                <a:solidFill>
                  <a:schemeClr val="tx1"/>
                </a:solidFill>
              </a:defRPr>
            </a:lvl1pPr>
          </a:lstStyle>
          <a:p>
            <a:r>
              <a:rPr lang="en-US"/>
              <a:t>Insert document title</a:t>
            </a:r>
            <a:endParaRPr lang="en-US" dirty="0"/>
          </a:p>
        </p:txBody>
      </p:sp>
    </p:spTree>
    <p:extLst>
      <p:ext uri="{BB962C8B-B14F-4D97-AF65-F5344CB8AC3E}">
        <p14:creationId xmlns:p14="http://schemas.microsoft.com/office/powerpoint/2010/main" val="3155175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alf coloured background - Reverse">
    <p:bg>
      <p:bgPr>
        <a:solidFill>
          <a:schemeClr val="tx1"/>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988E656-AA6A-7B44-11BF-37BAF7B2B33F}"/>
              </a:ext>
            </a:extLst>
          </p:cNvPr>
          <p:cNvSpPr>
            <a:spLocks noGrp="1"/>
          </p:cNvSpPr>
          <p:nvPr>
            <p:ph type="pic" sz="quarter" idx="18" hasCustomPrompt="1"/>
          </p:nvPr>
        </p:nvSpPr>
        <p:spPr>
          <a:xfrm>
            <a:off x="6197755" y="-1"/>
            <a:ext cx="5994245" cy="6858000"/>
          </a:xfrm>
          <a:custGeom>
            <a:avLst/>
            <a:gdLst>
              <a:gd name="connsiteX0" fmla="*/ 0 w 5994245"/>
              <a:gd name="connsiteY0" fmla="*/ 0 h 6858000"/>
              <a:gd name="connsiteX1" fmla="*/ 5994245 w 5994245"/>
              <a:gd name="connsiteY1" fmla="*/ 0 h 6858000"/>
              <a:gd name="connsiteX2" fmla="*/ 5994245 w 5994245"/>
              <a:gd name="connsiteY2" fmla="*/ 6858000 h 6858000"/>
              <a:gd name="connsiteX3" fmla="*/ 392216 w 5994245"/>
              <a:gd name="connsiteY3" fmla="*/ 6858000 h 6858000"/>
              <a:gd name="connsiteX4" fmla="*/ 403459 w 5994245"/>
              <a:gd name="connsiteY4" fmla="*/ 6822018 h 6858000"/>
              <a:gd name="connsiteX5" fmla="*/ 110295 w 5994245"/>
              <a:gd name="connsiteY5" fmla="*/ 3051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94245" h="6858000">
                <a:moveTo>
                  <a:pt x="0" y="0"/>
                </a:moveTo>
                <a:lnTo>
                  <a:pt x="5994245" y="0"/>
                </a:lnTo>
                <a:lnTo>
                  <a:pt x="5994245" y="6858000"/>
                </a:lnTo>
                <a:lnTo>
                  <a:pt x="392216" y="6858000"/>
                </a:lnTo>
                <a:lnTo>
                  <a:pt x="403459" y="6822018"/>
                </a:lnTo>
                <a:cubicBezTo>
                  <a:pt x="1010555" y="4753529"/>
                  <a:pt x="883124" y="2532412"/>
                  <a:pt x="110295" y="305173"/>
                </a:cubicBezTo>
                <a:close/>
              </a:path>
            </a:pathLst>
          </a:custGeom>
          <a:solidFill>
            <a:schemeClr val="accent6">
              <a:lumMod val="65000"/>
              <a:alpha val="50000"/>
            </a:schemeClr>
          </a:solidFill>
        </p:spPr>
        <p:txBody>
          <a:bodyPr wrap="square" anchor="ctr">
            <a:noAutofit/>
          </a:bodyPr>
          <a:lstStyle>
            <a:lvl1pPr algn="ctr">
              <a:defRPr b="1"/>
            </a:lvl1pPr>
          </a:lstStyle>
          <a:p>
            <a:r>
              <a:rPr lang="en-US" dirty="0"/>
              <a:t>Click to insert picture here</a:t>
            </a:r>
          </a:p>
        </p:txBody>
      </p:sp>
      <p:sp>
        <p:nvSpPr>
          <p:cNvPr id="2" name="Title 1">
            <a:extLst>
              <a:ext uri="{FF2B5EF4-FFF2-40B4-BE49-F238E27FC236}">
                <a16:creationId xmlns:a16="http://schemas.microsoft.com/office/drawing/2014/main" id="{D10BD210-075A-2F9C-08E8-D98DF12FEA79}"/>
              </a:ext>
            </a:extLst>
          </p:cNvPr>
          <p:cNvSpPr>
            <a:spLocks noGrp="1"/>
          </p:cNvSpPr>
          <p:nvPr>
            <p:ph type="title"/>
          </p:nvPr>
        </p:nvSpPr>
        <p:spPr>
          <a:xfrm>
            <a:off x="480099" y="475200"/>
            <a:ext cx="4247749" cy="800219"/>
          </a:xfrm>
        </p:spPr>
        <p:txBody>
          <a:bodyPr>
            <a:spAutoFit/>
          </a:bodyPr>
          <a:lstStyle>
            <a:lvl1pPr>
              <a:defRPr>
                <a:solidFill>
                  <a:schemeClr val="accent6"/>
                </a:solidFill>
              </a:defRPr>
            </a:lvl1pPr>
          </a:lstStyle>
          <a:p>
            <a:r>
              <a:rPr lang="en-US"/>
              <a:t>Click to edit Master title style</a:t>
            </a:r>
            <a:endParaRPr lang="en-US" dirty="0"/>
          </a:p>
        </p:txBody>
      </p:sp>
      <p:sp>
        <p:nvSpPr>
          <p:cNvPr id="7" name="Text Placeholder 13">
            <a:extLst>
              <a:ext uri="{FF2B5EF4-FFF2-40B4-BE49-F238E27FC236}">
                <a16:creationId xmlns:a16="http://schemas.microsoft.com/office/drawing/2014/main" id="{A79406D8-55E7-8B64-E0AE-76DDF7C21019}"/>
              </a:ext>
            </a:extLst>
          </p:cNvPr>
          <p:cNvSpPr>
            <a:spLocks noGrp="1"/>
          </p:cNvSpPr>
          <p:nvPr>
            <p:ph type="body" sz="quarter" idx="13" hasCustomPrompt="1"/>
          </p:nvPr>
        </p:nvSpPr>
        <p:spPr>
          <a:xfrm>
            <a:off x="479425" y="1258659"/>
            <a:ext cx="4247749" cy="520124"/>
          </a:xfrm>
        </p:spPr>
        <p:txBody>
          <a:bodyPr tIns="144000" numCol="1" spcCol="0">
            <a:spAutoFit/>
          </a:bodyPr>
          <a:lstStyle>
            <a:lvl1pPr>
              <a:defRPr sz="2400">
                <a:solidFill>
                  <a:schemeClr val="bg2"/>
                </a:solidFill>
              </a:defRPr>
            </a:lvl1pPr>
          </a:lstStyle>
          <a:p>
            <a:pPr lvl="0"/>
            <a:r>
              <a:rPr lang="en-US" dirty="0"/>
              <a:t>Subtitle max one line</a:t>
            </a:r>
          </a:p>
        </p:txBody>
      </p:sp>
      <p:sp>
        <p:nvSpPr>
          <p:cNvPr id="21" name="Content Placeholder 20">
            <a:extLst>
              <a:ext uri="{FF2B5EF4-FFF2-40B4-BE49-F238E27FC236}">
                <a16:creationId xmlns:a16="http://schemas.microsoft.com/office/drawing/2014/main" id="{60038B53-C14E-08E0-1A3E-130F47CD4059}"/>
              </a:ext>
            </a:extLst>
          </p:cNvPr>
          <p:cNvSpPr>
            <a:spLocks noGrp="1"/>
          </p:cNvSpPr>
          <p:nvPr>
            <p:ph sz="quarter" idx="17"/>
          </p:nvPr>
        </p:nvSpPr>
        <p:spPr>
          <a:xfrm>
            <a:off x="479425" y="2349500"/>
            <a:ext cx="5329238" cy="3240088"/>
          </a:xfrm>
        </p:spPr>
        <p:txBody>
          <a:bodyPr/>
          <a:lstStyle>
            <a:lvl1pPr>
              <a:defRPr>
                <a:solidFill>
                  <a:schemeClr val="accent6"/>
                </a:solidFill>
              </a:defRPr>
            </a:lvl1pPr>
            <a:lvl2pPr>
              <a:defRPr>
                <a:solidFill>
                  <a:schemeClr val="accent6"/>
                </a:solidFill>
              </a:defRPr>
            </a:lvl2pPr>
            <a:lvl3pPr>
              <a:defRPr>
                <a:solidFill>
                  <a:schemeClr val="accent6"/>
                </a:solidFill>
              </a:defRPr>
            </a:lvl3pPr>
            <a:lvl4pPr>
              <a:defRPr>
                <a:solidFill>
                  <a:schemeClr val="accent6"/>
                </a:solidFill>
              </a:defRPr>
            </a:lvl4pPr>
            <a:lvl5pPr>
              <a:defRPr>
                <a:solidFill>
                  <a:schemeClr val="accent6"/>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A5D9FA49-73D4-B057-6941-6E9C1E829E47}"/>
              </a:ext>
            </a:extLst>
          </p:cNvPr>
          <p:cNvSpPr>
            <a:spLocks noGrp="1"/>
          </p:cNvSpPr>
          <p:nvPr>
            <p:ph type="sldNum" sz="quarter" idx="4"/>
          </p:nvPr>
        </p:nvSpPr>
        <p:spPr>
          <a:xfrm>
            <a:off x="11367095" y="6462969"/>
            <a:ext cx="344805" cy="153888"/>
          </a:xfrm>
          <a:prstGeom prst="rect">
            <a:avLst/>
          </a:prstGeom>
        </p:spPr>
        <p:txBody>
          <a:bodyPr vert="horz" lIns="0" tIns="0" rIns="0" bIns="0" rtlCol="0" anchor="ctr">
            <a:spAutoFit/>
          </a:bodyPr>
          <a:lstStyle>
            <a:lvl1pPr algn="r">
              <a:defRPr sz="1000" b="1" i="0">
                <a:solidFill>
                  <a:schemeClr val="accent6"/>
                </a:solidFill>
                <a:latin typeface="+mn-lt"/>
                <a:cs typeface="Arial" panose="020B0604020202020204" pitchFamily="34" charset="0"/>
              </a:defRPr>
            </a:lvl1pPr>
          </a:lstStyle>
          <a:p>
            <a:fld id="{118ABE44-7D15-AD4D-9BEF-116E758BCB02}" type="slidenum">
              <a:rPr lang="en-US" smtClean="0"/>
              <a:pPr/>
              <a:t>‹#›</a:t>
            </a:fld>
            <a:endParaRPr lang="en-US" dirty="0"/>
          </a:p>
        </p:txBody>
      </p:sp>
      <p:sp>
        <p:nvSpPr>
          <p:cNvPr id="6" name="Footer Placeholder 19">
            <a:extLst>
              <a:ext uri="{FF2B5EF4-FFF2-40B4-BE49-F238E27FC236}">
                <a16:creationId xmlns:a16="http://schemas.microsoft.com/office/drawing/2014/main" id="{E489B867-4183-5BCD-E4A0-E608645F5D65}"/>
              </a:ext>
            </a:extLst>
          </p:cNvPr>
          <p:cNvSpPr>
            <a:spLocks noGrp="1"/>
          </p:cNvSpPr>
          <p:nvPr>
            <p:ph type="ftr" sz="quarter" idx="3"/>
          </p:nvPr>
        </p:nvSpPr>
        <p:spPr>
          <a:xfrm>
            <a:off x="479376" y="6464449"/>
            <a:ext cx="4114800" cy="153888"/>
          </a:xfrm>
          <a:prstGeom prst="rect">
            <a:avLst/>
          </a:prstGeom>
        </p:spPr>
        <p:txBody>
          <a:bodyPr vert="horz" lIns="0" tIns="0" rIns="0" bIns="0" rtlCol="0" anchor="ctr">
            <a:spAutoFit/>
          </a:bodyPr>
          <a:lstStyle>
            <a:lvl1pPr algn="l">
              <a:defRPr sz="1000" b="1">
                <a:solidFill>
                  <a:schemeClr val="accent6"/>
                </a:solidFill>
              </a:defRPr>
            </a:lvl1pPr>
          </a:lstStyle>
          <a:p>
            <a:r>
              <a:rPr lang="en-US"/>
              <a:t>Insert document title</a:t>
            </a:r>
            <a:endParaRPr lang="en-US" dirty="0"/>
          </a:p>
        </p:txBody>
      </p:sp>
    </p:spTree>
    <p:extLst>
      <p:ext uri="{BB962C8B-B14F-4D97-AF65-F5344CB8AC3E}">
        <p14:creationId xmlns:p14="http://schemas.microsoft.com/office/powerpoint/2010/main" val="494748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F9328B-1B27-BAF6-F3F7-33FA2D409A52}"/>
              </a:ext>
            </a:extLst>
          </p:cNvPr>
          <p:cNvSpPr>
            <a:spLocks noGrp="1"/>
          </p:cNvSpPr>
          <p:nvPr>
            <p:ph type="title"/>
          </p:nvPr>
        </p:nvSpPr>
        <p:spPr>
          <a:xfrm>
            <a:off x="480099" y="475200"/>
            <a:ext cx="11232475" cy="430887"/>
          </a:xfrm>
          <a:prstGeom prst="rect">
            <a:avLst/>
          </a:prstGeom>
          <a:noFill/>
        </p:spPr>
        <p:txBody>
          <a:bodyPr vert="horz" lIns="0" tIns="0" rIns="0" bIns="0" rtlCol="0" anchor="t" anchorCtr="0">
            <a:sp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FD1785A-8E9A-4F50-738D-1C813923AB85}"/>
              </a:ext>
            </a:extLst>
          </p:cNvPr>
          <p:cNvSpPr>
            <a:spLocks noGrp="1"/>
          </p:cNvSpPr>
          <p:nvPr>
            <p:ph type="body" idx="1"/>
          </p:nvPr>
        </p:nvSpPr>
        <p:spPr>
          <a:xfrm>
            <a:off x="479425" y="2349500"/>
            <a:ext cx="11232475" cy="1589666"/>
          </a:xfrm>
          <a:prstGeom prst="rect">
            <a:avLst/>
          </a:prstGeom>
        </p:spPr>
        <p:txBody>
          <a:bodyPr vert="horz" lIns="0" tIns="0" rIns="0" bIns="0" numCol="1" spcCol="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BD2F12CB-67F2-D391-C40A-07FF7495B405}"/>
              </a:ext>
            </a:extLst>
          </p:cNvPr>
          <p:cNvSpPr>
            <a:spLocks noGrp="1"/>
          </p:cNvSpPr>
          <p:nvPr>
            <p:ph type="sldNum" sz="quarter" idx="4"/>
          </p:nvPr>
        </p:nvSpPr>
        <p:spPr>
          <a:xfrm>
            <a:off x="11367095" y="6462969"/>
            <a:ext cx="344805" cy="153888"/>
          </a:xfrm>
          <a:prstGeom prst="rect">
            <a:avLst/>
          </a:prstGeom>
        </p:spPr>
        <p:txBody>
          <a:bodyPr vert="horz" lIns="0" tIns="0" rIns="0" bIns="0" rtlCol="0" anchor="ctr">
            <a:spAutoFit/>
          </a:bodyPr>
          <a:lstStyle>
            <a:lvl1pPr algn="r">
              <a:defRPr sz="1000" b="1" i="0">
                <a:solidFill>
                  <a:schemeClr val="tx1"/>
                </a:solidFill>
                <a:latin typeface="+mn-lt"/>
                <a:cs typeface="Arial" panose="020B0604020202020204" pitchFamily="34" charset="0"/>
              </a:defRPr>
            </a:lvl1pPr>
          </a:lstStyle>
          <a:p>
            <a:fld id="{118ABE44-7D15-AD4D-9BEF-116E758BCB02}" type="slidenum">
              <a:rPr lang="en-US" smtClean="0"/>
              <a:pPr/>
              <a:t>‹#›</a:t>
            </a:fld>
            <a:endParaRPr lang="en-US" dirty="0"/>
          </a:p>
        </p:txBody>
      </p:sp>
      <p:sp>
        <p:nvSpPr>
          <p:cNvPr id="20" name="Footer Placeholder 19">
            <a:extLst>
              <a:ext uri="{FF2B5EF4-FFF2-40B4-BE49-F238E27FC236}">
                <a16:creationId xmlns:a16="http://schemas.microsoft.com/office/drawing/2014/main" id="{3B584204-297E-5015-9EFC-35EB066F2EAE}"/>
              </a:ext>
            </a:extLst>
          </p:cNvPr>
          <p:cNvSpPr>
            <a:spLocks noGrp="1"/>
          </p:cNvSpPr>
          <p:nvPr>
            <p:ph type="ftr" sz="quarter" idx="3"/>
          </p:nvPr>
        </p:nvSpPr>
        <p:spPr>
          <a:xfrm>
            <a:off x="479376" y="6464449"/>
            <a:ext cx="4114800" cy="153888"/>
          </a:xfrm>
          <a:prstGeom prst="rect">
            <a:avLst/>
          </a:prstGeom>
        </p:spPr>
        <p:txBody>
          <a:bodyPr vert="horz" lIns="0" tIns="0" rIns="0" bIns="0" rtlCol="0" anchor="ctr">
            <a:spAutoFit/>
          </a:bodyPr>
          <a:lstStyle>
            <a:lvl1pPr algn="l">
              <a:defRPr sz="1000" b="1">
                <a:solidFill>
                  <a:schemeClr val="tx1"/>
                </a:solidFill>
              </a:defRPr>
            </a:lvl1pPr>
          </a:lstStyle>
          <a:p>
            <a:r>
              <a:rPr lang="en-US"/>
              <a:t>Insert document title</a:t>
            </a:r>
            <a:endParaRPr lang="en-US" dirty="0"/>
          </a:p>
        </p:txBody>
      </p:sp>
    </p:spTree>
    <p:extLst>
      <p:ext uri="{BB962C8B-B14F-4D97-AF65-F5344CB8AC3E}">
        <p14:creationId xmlns:p14="http://schemas.microsoft.com/office/powerpoint/2010/main" val="3000165039"/>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71" r:id="rId4"/>
    <p:sldLayoutId id="2147483664" r:id="rId5"/>
    <p:sldLayoutId id="2147483665" r:id="rId6"/>
    <p:sldLayoutId id="2147483666" r:id="rId7"/>
    <p:sldLayoutId id="2147483667" r:id="rId8"/>
    <p:sldLayoutId id="2147483668" r:id="rId9"/>
    <p:sldLayoutId id="2147483672" r:id="rId10"/>
    <p:sldLayoutId id="2147483673" r:id="rId11"/>
  </p:sldLayoutIdLst>
  <p:hf hdr="0" dt="0"/>
  <p:txStyles>
    <p:titleStyle>
      <a:lvl1pPr algn="l" defTabSz="914400" rtl="0" eaLnBrk="1" latinLnBrk="0" hangingPunct="1">
        <a:lnSpc>
          <a:spcPct val="100000"/>
        </a:lnSpc>
        <a:spcBef>
          <a:spcPct val="0"/>
        </a:spcBef>
        <a:buNone/>
        <a:defRPr sz="2800" b="0" i="0" kern="1200">
          <a:solidFill>
            <a:schemeClr val="tx1"/>
          </a:solidFill>
          <a:latin typeface="+mj-lt"/>
          <a:ea typeface="+mj-ea"/>
          <a:cs typeface="Arial" panose="020B0604020202020204" pitchFamily="34" charset="0"/>
        </a:defRPr>
      </a:lvl1pPr>
    </p:titleStyle>
    <p:body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pos="302" userDrawn="1">
          <p15:clr>
            <a:srgbClr val="F26B43"/>
          </p15:clr>
        </p15:guide>
        <p15:guide id="3" orient="horz" pos="572" userDrawn="1">
          <p15:clr>
            <a:srgbClr val="F26B43"/>
          </p15:clr>
        </p15:guide>
        <p15:guide id="4" pos="7378" userDrawn="1">
          <p15:clr>
            <a:srgbClr val="F26B43"/>
          </p15:clr>
        </p15:guide>
        <p15:guide id="5" orient="horz" pos="3974" userDrawn="1">
          <p15:clr>
            <a:srgbClr val="F26B43"/>
          </p15:clr>
        </p15:guide>
        <p15:guide id="6" pos="2479" userDrawn="1">
          <p15:clr>
            <a:srgbClr val="F26B43"/>
          </p15:clr>
        </p15:guide>
        <p15:guide id="7" pos="2751" userDrawn="1">
          <p15:clr>
            <a:srgbClr val="F26B43"/>
          </p15:clr>
        </p15:guide>
        <p15:guide id="8" pos="4929" userDrawn="1">
          <p15:clr>
            <a:srgbClr val="F26B43"/>
          </p15:clr>
        </p15:guide>
        <p15:guide id="9" pos="5201" userDrawn="1">
          <p15:clr>
            <a:srgbClr val="F26B43"/>
          </p15:clr>
        </p15:guide>
        <p15:guide id="10" orient="horz" pos="1480" userDrawn="1">
          <p15:clr>
            <a:srgbClr val="F26B43"/>
          </p15:clr>
        </p15:guide>
        <p15:guide id="11" orient="horz" pos="3521" userDrawn="1">
          <p15:clr>
            <a:srgbClr val="F26B43"/>
          </p15:clr>
        </p15:guide>
        <p15:guide id="12" pos="3704" userDrawn="1">
          <p15:clr>
            <a:srgbClr val="F26B43"/>
          </p15:clr>
        </p15:guide>
        <p15:guide id="13" pos="3976" userDrawn="1">
          <p15:clr>
            <a:srgbClr val="F26B43"/>
          </p15:clr>
        </p15:guide>
        <p15:guide id="14" pos="1255" userDrawn="1">
          <p15:clr>
            <a:srgbClr val="F26B43"/>
          </p15:clr>
        </p15:guide>
        <p15:guide id="15" pos="1527" userDrawn="1">
          <p15:clr>
            <a:srgbClr val="F26B43"/>
          </p15:clr>
        </p15:guide>
        <p15:guide id="16" pos="6153" userDrawn="1">
          <p15:clr>
            <a:srgbClr val="F26B43"/>
          </p15:clr>
        </p15:guide>
        <p15:guide id="17" pos="642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60.svg"/><Relationship Id="rId4" Type="http://schemas.openxmlformats.org/officeDocument/2006/relationships/image" Target="../media/image59.png"/></Relationships>
</file>

<file path=ppt/slides/_rels/slide11.xml.rels><?xml version="1.0" encoding="UTF-8" standalone="yes"?>
<Relationships xmlns="http://schemas.openxmlformats.org/package/2006/relationships"><Relationship Id="rId8" Type="http://schemas.openxmlformats.org/officeDocument/2006/relationships/hyperlink" Target="https://youtu.be/Wk3ls76INRM?si=-_l4MyP9-O6PLvtl" TargetMode="External"/><Relationship Id="rId3" Type="http://schemas.openxmlformats.org/officeDocument/2006/relationships/hyperlink" Target="https://youtu.be/lWVcv1Taxws" TargetMode="External"/><Relationship Id="rId7" Type="http://schemas.openxmlformats.org/officeDocument/2006/relationships/image" Target="../media/image70.sv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jpeg"/></Relationships>
</file>

<file path=ppt/slides/_rels/slide12.xml.rels><?xml version="1.0" encoding="UTF-8" standalone="yes"?>
<Relationships xmlns="http://schemas.openxmlformats.org/package/2006/relationships"><Relationship Id="rId8" Type="http://schemas.openxmlformats.org/officeDocument/2006/relationships/image" Target="../media/image74.svg"/><Relationship Id="rId13" Type="http://schemas.openxmlformats.org/officeDocument/2006/relationships/image" Target="../media/image69.png"/><Relationship Id="rId3" Type="http://schemas.openxmlformats.org/officeDocument/2006/relationships/image" Target="../media/image25.png"/><Relationship Id="rId7" Type="http://schemas.openxmlformats.org/officeDocument/2006/relationships/image" Target="../media/image73.png"/><Relationship Id="rId12" Type="http://schemas.openxmlformats.org/officeDocument/2006/relationships/image" Target="../media/image40.svg"/><Relationship Id="rId2" Type="http://schemas.openxmlformats.org/officeDocument/2006/relationships/notesSlide" Target="../notesSlides/notesSlide10.xml"/><Relationship Id="rId16"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72.svg"/><Relationship Id="rId11" Type="http://schemas.openxmlformats.org/officeDocument/2006/relationships/image" Target="../media/image39.png"/><Relationship Id="rId5" Type="http://schemas.openxmlformats.org/officeDocument/2006/relationships/image" Target="../media/image26.png"/><Relationship Id="rId15" Type="http://schemas.openxmlformats.org/officeDocument/2006/relationships/image" Target="../media/image32.png"/><Relationship Id="rId10" Type="http://schemas.openxmlformats.org/officeDocument/2006/relationships/image" Target="../media/image76.svg"/><Relationship Id="rId4" Type="http://schemas.openxmlformats.org/officeDocument/2006/relationships/image" Target="../media/image71.png"/><Relationship Id="rId9" Type="http://schemas.openxmlformats.org/officeDocument/2006/relationships/image" Target="../media/image75.png"/><Relationship Id="rId14" Type="http://schemas.openxmlformats.org/officeDocument/2006/relationships/image" Target="../media/image70.svg"/></Relationships>
</file>

<file path=ppt/slides/_rels/slide1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1.xml"/><Relationship Id="rId1" Type="http://schemas.openxmlformats.org/officeDocument/2006/relationships/slideLayout" Target="../slideLayouts/slideLayout9.xml"/><Relationship Id="rId5" Type="http://schemas.openxmlformats.org/officeDocument/2006/relationships/image" Target="../media/image70.svg"/><Relationship Id="rId4" Type="http://schemas.openxmlformats.org/officeDocument/2006/relationships/image" Target="../media/image69.png"/></Relationships>
</file>

<file path=ppt/slides/_rels/slide14.xml.rels><?xml version="1.0" encoding="UTF-8" standalone="yes"?>
<Relationships xmlns="http://schemas.openxmlformats.org/package/2006/relationships"><Relationship Id="rId3" Type="http://schemas.openxmlformats.org/officeDocument/2006/relationships/image" Target="../media/image78.jpeg"/><Relationship Id="rId7" Type="http://schemas.openxmlformats.org/officeDocument/2006/relationships/hyperlink" Target="https://youtu.be/psViIjLNDIY?si=z4j8VpCelNXAdFqz"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80.svg"/><Relationship Id="rId5" Type="http://schemas.openxmlformats.org/officeDocument/2006/relationships/image" Target="../media/image79.png"/><Relationship Id="rId4" Type="http://schemas.openxmlformats.org/officeDocument/2006/relationships/hyperlink" Target="https://youtu.be/ALAt4MdRSHM"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79.png"/><Relationship Id="rId3" Type="http://schemas.openxmlformats.org/officeDocument/2006/relationships/image" Target="../media/image25.png"/><Relationship Id="rId7" Type="http://schemas.openxmlformats.org/officeDocument/2006/relationships/image" Target="../media/image82.svg"/><Relationship Id="rId12" Type="http://schemas.openxmlformats.org/officeDocument/2006/relationships/image" Target="../media/image40.svg"/><Relationship Id="rId2" Type="http://schemas.openxmlformats.org/officeDocument/2006/relationships/notesSlide" Target="../notesSlides/notesSlide13.xml"/><Relationship Id="rId16"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81.png"/><Relationship Id="rId11" Type="http://schemas.openxmlformats.org/officeDocument/2006/relationships/image" Target="../media/image39.png"/><Relationship Id="rId5" Type="http://schemas.openxmlformats.org/officeDocument/2006/relationships/image" Target="../media/image27.svg"/><Relationship Id="rId15" Type="http://schemas.openxmlformats.org/officeDocument/2006/relationships/image" Target="../media/image32.png"/><Relationship Id="rId10" Type="http://schemas.openxmlformats.org/officeDocument/2006/relationships/image" Target="../media/image85.svg"/><Relationship Id="rId4" Type="http://schemas.openxmlformats.org/officeDocument/2006/relationships/image" Target="../media/image26.png"/><Relationship Id="rId9" Type="http://schemas.openxmlformats.org/officeDocument/2006/relationships/image" Target="../media/image84.png"/><Relationship Id="rId14" Type="http://schemas.openxmlformats.org/officeDocument/2006/relationships/image" Target="../media/image80.svg"/></Relationships>
</file>

<file path=ppt/slides/_rels/slide1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87.svg"/><Relationship Id="rId4" Type="http://schemas.openxmlformats.org/officeDocument/2006/relationships/image" Target="../media/image79.pn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hhwUDz4THyg" TargetMode="External"/><Relationship Id="rId7" Type="http://schemas.openxmlformats.org/officeDocument/2006/relationships/hyperlink" Target="https://youtu.be/3ciIP65UKvc?si=Dr4LR941Ipm1ntwm" TargetMode="Externa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90.svg"/><Relationship Id="rId5" Type="http://schemas.openxmlformats.org/officeDocument/2006/relationships/image" Target="../media/image89.png"/><Relationship Id="rId4" Type="http://schemas.openxmlformats.org/officeDocument/2006/relationships/image" Target="../media/image88.jpeg"/></Relationships>
</file>

<file path=ppt/slides/_rels/slide18.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89.png"/><Relationship Id="rId3" Type="http://schemas.openxmlformats.org/officeDocument/2006/relationships/image" Target="../media/image25.png"/><Relationship Id="rId7" Type="http://schemas.openxmlformats.org/officeDocument/2006/relationships/image" Target="../media/image92.svg"/><Relationship Id="rId12" Type="http://schemas.openxmlformats.org/officeDocument/2006/relationships/image" Target="../media/image40.svg"/><Relationship Id="rId2" Type="http://schemas.openxmlformats.org/officeDocument/2006/relationships/notesSlide" Target="../notesSlides/notesSlide16.xml"/><Relationship Id="rId16"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91.png"/><Relationship Id="rId11" Type="http://schemas.openxmlformats.org/officeDocument/2006/relationships/image" Target="../media/image39.png"/><Relationship Id="rId5" Type="http://schemas.openxmlformats.org/officeDocument/2006/relationships/image" Target="../media/image27.svg"/><Relationship Id="rId15" Type="http://schemas.openxmlformats.org/officeDocument/2006/relationships/image" Target="../media/image32.png"/><Relationship Id="rId10" Type="http://schemas.openxmlformats.org/officeDocument/2006/relationships/image" Target="../media/image95.svg"/><Relationship Id="rId4" Type="http://schemas.openxmlformats.org/officeDocument/2006/relationships/image" Target="../media/image26.png"/><Relationship Id="rId9" Type="http://schemas.openxmlformats.org/officeDocument/2006/relationships/image" Target="../media/image94.png"/><Relationship Id="rId14" Type="http://schemas.openxmlformats.org/officeDocument/2006/relationships/image" Target="../media/image90.svg"/></Relationships>
</file>

<file path=ppt/slides/_rels/slide19.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90.svg"/><Relationship Id="rId4" Type="http://schemas.openxmlformats.org/officeDocument/2006/relationships/image" Target="../media/image89.png"/></Relationships>
</file>

<file path=ppt/slides/_rels/slide2.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33.svg"/><Relationship Id="rId5" Type="http://schemas.openxmlformats.org/officeDocument/2006/relationships/image" Target="../media/image27.sv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svg"/></Relationships>
</file>

<file path=ppt/slides/_rels/slide20.xml.rels><?xml version="1.0" encoding="UTF-8" standalone="yes"?>
<Relationships xmlns="http://schemas.openxmlformats.org/package/2006/relationships"><Relationship Id="rId3" Type="http://schemas.openxmlformats.org/officeDocument/2006/relationships/hyperlink" Target="https://youtu.be/xqkyHBlsGyg" TargetMode="External"/><Relationship Id="rId7" Type="http://schemas.openxmlformats.org/officeDocument/2006/relationships/hyperlink" Target="https://youtu.be/inc6xw1kPHM?si=Ha08aRL4CgsUiw-F"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jpeg"/></Relationships>
</file>

<file path=ppt/slides/_rels/slide21.xml.rels><?xml version="1.0" encoding="UTF-8" standalone="yes"?>
<Relationships xmlns="http://schemas.openxmlformats.org/package/2006/relationships"><Relationship Id="rId8" Type="http://schemas.openxmlformats.org/officeDocument/2006/relationships/image" Target="../media/image102.svg"/><Relationship Id="rId13" Type="http://schemas.openxmlformats.org/officeDocument/2006/relationships/image" Target="../media/image98.png"/><Relationship Id="rId3" Type="http://schemas.openxmlformats.org/officeDocument/2006/relationships/image" Target="../media/image25.png"/><Relationship Id="rId7" Type="http://schemas.openxmlformats.org/officeDocument/2006/relationships/image" Target="../media/image101.png"/><Relationship Id="rId12" Type="http://schemas.openxmlformats.org/officeDocument/2006/relationships/image" Target="../media/image40.svg"/><Relationship Id="rId2" Type="http://schemas.openxmlformats.org/officeDocument/2006/relationships/notesSlide" Target="../notesSlides/notesSlide19.xml"/><Relationship Id="rId16"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27.svg"/><Relationship Id="rId11" Type="http://schemas.openxmlformats.org/officeDocument/2006/relationships/image" Target="../media/image39.png"/><Relationship Id="rId5" Type="http://schemas.openxmlformats.org/officeDocument/2006/relationships/image" Target="../media/image26.png"/><Relationship Id="rId15" Type="http://schemas.openxmlformats.org/officeDocument/2006/relationships/image" Target="../media/image32.png"/><Relationship Id="rId10" Type="http://schemas.openxmlformats.org/officeDocument/2006/relationships/image" Target="../media/image104.svg"/><Relationship Id="rId4" Type="http://schemas.openxmlformats.org/officeDocument/2006/relationships/image" Target="../media/image100.png"/><Relationship Id="rId9" Type="http://schemas.openxmlformats.org/officeDocument/2006/relationships/image" Target="../media/image103.png"/><Relationship Id="rId14" Type="http://schemas.openxmlformats.org/officeDocument/2006/relationships/image" Target="../media/image99.svg"/></Relationships>
</file>

<file path=ppt/slides/_rels/slide22.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107.svg"/><Relationship Id="rId4" Type="http://schemas.openxmlformats.org/officeDocument/2006/relationships/image" Target="../media/image106.png"/></Relationships>
</file>

<file path=ppt/slides/_rels/slide23.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99.svg"/><Relationship Id="rId3" Type="http://schemas.openxmlformats.org/officeDocument/2006/relationships/image" Target="../media/image25.png"/><Relationship Id="rId7" Type="http://schemas.openxmlformats.org/officeDocument/2006/relationships/image" Target="../media/image102.svg"/><Relationship Id="rId12"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101.png"/><Relationship Id="rId11" Type="http://schemas.openxmlformats.org/officeDocument/2006/relationships/image" Target="../media/image40.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104.svg"/><Relationship Id="rId1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107.svg"/><Relationship Id="rId4" Type="http://schemas.openxmlformats.org/officeDocument/2006/relationships/image" Target="../media/image106.png"/></Relationships>
</file>

<file path=ppt/slides/_rels/slide25.xml.rels><?xml version="1.0" encoding="UTF-8" standalone="yes"?>
<Relationships xmlns="http://schemas.openxmlformats.org/package/2006/relationships"><Relationship Id="rId3" Type="http://schemas.openxmlformats.org/officeDocument/2006/relationships/hyperlink" Target="https://youtu.be/np86b02gwoU" TargetMode="External"/><Relationship Id="rId7" Type="http://schemas.openxmlformats.org/officeDocument/2006/relationships/hyperlink" Target="https://youtu.be/63A3H-ecy3c?si=r9HK7_wcI27PVfIq" TargetMode="External"/><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11.svg"/><Relationship Id="rId5" Type="http://schemas.openxmlformats.org/officeDocument/2006/relationships/image" Target="../media/image110.png"/><Relationship Id="rId4" Type="http://schemas.openxmlformats.org/officeDocument/2006/relationships/image" Target="../media/image109.jpeg"/></Relationships>
</file>

<file path=ppt/slides/_rels/slide2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0.png"/><Relationship Id="rId3" Type="http://schemas.openxmlformats.org/officeDocument/2006/relationships/image" Target="../media/image25.png"/><Relationship Id="rId7" Type="http://schemas.openxmlformats.org/officeDocument/2006/relationships/image" Target="../media/image113.svg"/><Relationship Id="rId12" Type="http://schemas.openxmlformats.org/officeDocument/2006/relationships/image" Target="../media/image40.svg"/><Relationship Id="rId2" Type="http://schemas.openxmlformats.org/officeDocument/2006/relationships/notesSlide" Target="../notesSlides/notesSlide24.xml"/><Relationship Id="rId16"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112.png"/><Relationship Id="rId11" Type="http://schemas.openxmlformats.org/officeDocument/2006/relationships/image" Target="../media/image39.png"/><Relationship Id="rId5" Type="http://schemas.openxmlformats.org/officeDocument/2006/relationships/image" Target="../media/image27.svg"/><Relationship Id="rId15" Type="http://schemas.openxmlformats.org/officeDocument/2006/relationships/image" Target="../media/image32.png"/><Relationship Id="rId10" Type="http://schemas.openxmlformats.org/officeDocument/2006/relationships/image" Target="../media/image116.svg"/><Relationship Id="rId4" Type="http://schemas.openxmlformats.org/officeDocument/2006/relationships/image" Target="../media/image26.png"/><Relationship Id="rId9" Type="http://schemas.openxmlformats.org/officeDocument/2006/relationships/image" Target="../media/image115.png"/><Relationship Id="rId14" Type="http://schemas.openxmlformats.org/officeDocument/2006/relationships/image" Target="../media/image117.svg"/></Relationships>
</file>

<file path=ppt/slides/_rels/slide2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117.svg"/><Relationship Id="rId4" Type="http://schemas.openxmlformats.org/officeDocument/2006/relationships/image" Target="../media/image110.png"/></Relationships>
</file>

<file path=ppt/slides/_rels/slide28.xml.rels><?xml version="1.0" encoding="UTF-8" standalone="yes"?>
<Relationships xmlns="http://schemas.openxmlformats.org/package/2006/relationships"><Relationship Id="rId3" Type="http://schemas.openxmlformats.org/officeDocument/2006/relationships/hyperlink" Target="https://youtu.be/_5-Q9tmrApI" TargetMode="External"/><Relationship Id="rId7" Type="http://schemas.openxmlformats.org/officeDocument/2006/relationships/hyperlink" Target="https://youtu.be/Lc-gFrvliCE?si=W3Ad34Z4z0Wf1cnX" TargetMode="Externa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jpeg"/></Relationships>
</file>

<file path=ppt/slides/_rels/slide29.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0.png"/><Relationship Id="rId3" Type="http://schemas.openxmlformats.org/officeDocument/2006/relationships/image" Target="../media/image25.png"/><Relationship Id="rId7" Type="http://schemas.openxmlformats.org/officeDocument/2006/relationships/image" Target="../media/image123.svg"/><Relationship Id="rId12" Type="http://schemas.openxmlformats.org/officeDocument/2006/relationships/image" Target="../media/image40.svg"/><Relationship Id="rId2" Type="http://schemas.openxmlformats.org/officeDocument/2006/relationships/notesSlide" Target="../notesSlides/notesSlide27.xml"/><Relationship Id="rId16"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122.png"/><Relationship Id="rId11" Type="http://schemas.openxmlformats.org/officeDocument/2006/relationships/image" Target="../media/image39.png"/><Relationship Id="rId5" Type="http://schemas.openxmlformats.org/officeDocument/2006/relationships/image" Target="../media/image27.svg"/><Relationship Id="rId15" Type="http://schemas.openxmlformats.org/officeDocument/2006/relationships/image" Target="../media/image32.png"/><Relationship Id="rId10" Type="http://schemas.openxmlformats.org/officeDocument/2006/relationships/image" Target="../media/image126.svg"/><Relationship Id="rId4" Type="http://schemas.openxmlformats.org/officeDocument/2006/relationships/image" Target="../media/image26.png"/><Relationship Id="rId9" Type="http://schemas.openxmlformats.org/officeDocument/2006/relationships/image" Target="../media/image125.png"/><Relationship Id="rId14" Type="http://schemas.openxmlformats.org/officeDocument/2006/relationships/image" Target="../media/image121.svg"/></Relationships>
</file>

<file path=ppt/slides/_rels/slide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5.png"/><Relationship Id="rId7" Type="http://schemas.openxmlformats.org/officeDocument/2006/relationships/image" Target="../media/image35.svg"/><Relationship Id="rId12" Type="http://schemas.openxmlformats.org/officeDocument/2006/relationships/image" Target="../media/image40.sv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27.svg"/><Relationship Id="rId10" Type="http://schemas.openxmlformats.org/officeDocument/2006/relationships/image" Target="../media/image38.png"/><Relationship Id="rId4" Type="http://schemas.openxmlformats.org/officeDocument/2006/relationships/image" Target="../media/image26.png"/><Relationship Id="rId9" Type="http://schemas.openxmlformats.org/officeDocument/2006/relationships/image" Target="../media/image37.svg"/></Relationships>
</file>

<file path=ppt/slides/_rels/slide3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image" Target="../media/image121.svg"/><Relationship Id="rId4" Type="http://schemas.openxmlformats.org/officeDocument/2006/relationships/image" Target="../media/image120.png"/></Relationships>
</file>

<file path=ppt/slides/_rels/slide31.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21.svg"/><Relationship Id="rId3" Type="http://schemas.openxmlformats.org/officeDocument/2006/relationships/image" Target="../media/image25.png"/><Relationship Id="rId7" Type="http://schemas.openxmlformats.org/officeDocument/2006/relationships/image" Target="../media/image123.svg"/><Relationship Id="rId12" Type="http://schemas.openxmlformats.org/officeDocument/2006/relationships/image" Target="../media/image120.pn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22.png"/><Relationship Id="rId11" Type="http://schemas.openxmlformats.org/officeDocument/2006/relationships/image" Target="../media/image40.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126.svg"/><Relationship Id="rId14" Type="http://schemas.openxmlformats.org/officeDocument/2006/relationships/image" Target="../media/image32.png"/></Relationships>
</file>

<file path=ppt/slides/_rels/slide32.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openxmlformats.org/officeDocument/2006/relationships/image" Target="../media/image121.svg"/><Relationship Id="rId4" Type="http://schemas.openxmlformats.org/officeDocument/2006/relationships/image" Target="../media/image120.png"/></Relationships>
</file>

<file path=ppt/slides/_rels/slide33.xml.rels><?xml version="1.0" encoding="UTF-8" standalone="yes"?>
<Relationships xmlns="http://schemas.openxmlformats.org/package/2006/relationships"><Relationship Id="rId3" Type="http://schemas.openxmlformats.org/officeDocument/2006/relationships/hyperlink" Target="https://youtu.be/LfJRS9VonAI" TargetMode="External"/><Relationship Id="rId7" Type="http://schemas.openxmlformats.org/officeDocument/2006/relationships/hyperlink" Target="https://youtu.be/ekXSs9FDssY?si=JLt2RssfNZgs7jMN"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image" Target="../media/image131.svg"/><Relationship Id="rId5" Type="http://schemas.openxmlformats.org/officeDocument/2006/relationships/image" Target="../media/image130.png"/><Relationship Id="rId4" Type="http://schemas.openxmlformats.org/officeDocument/2006/relationships/image" Target="../media/image129.jpeg"/></Relationships>
</file>

<file path=ppt/slides/_rels/slide34.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0.png"/><Relationship Id="rId3" Type="http://schemas.openxmlformats.org/officeDocument/2006/relationships/image" Target="../media/image25.png"/><Relationship Id="rId7" Type="http://schemas.openxmlformats.org/officeDocument/2006/relationships/image" Target="../media/image133.svg"/><Relationship Id="rId12" Type="http://schemas.openxmlformats.org/officeDocument/2006/relationships/image" Target="../media/image40.svg"/><Relationship Id="rId2" Type="http://schemas.openxmlformats.org/officeDocument/2006/relationships/notesSlide" Target="../notesSlides/notesSlide32.xml"/><Relationship Id="rId16"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132.png"/><Relationship Id="rId11" Type="http://schemas.openxmlformats.org/officeDocument/2006/relationships/image" Target="../media/image39.png"/><Relationship Id="rId5" Type="http://schemas.openxmlformats.org/officeDocument/2006/relationships/image" Target="../media/image27.svg"/><Relationship Id="rId15" Type="http://schemas.openxmlformats.org/officeDocument/2006/relationships/image" Target="../media/image32.png"/><Relationship Id="rId10" Type="http://schemas.openxmlformats.org/officeDocument/2006/relationships/image" Target="../media/image136.svg"/><Relationship Id="rId4" Type="http://schemas.openxmlformats.org/officeDocument/2006/relationships/image" Target="../media/image26.png"/><Relationship Id="rId9" Type="http://schemas.openxmlformats.org/officeDocument/2006/relationships/image" Target="../media/image135.png"/><Relationship Id="rId14" Type="http://schemas.openxmlformats.org/officeDocument/2006/relationships/image" Target="../media/image131.svg"/></Relationships>
</file>

<file path=ppt/slides/_rels/slide35.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33.xml"/><Relationship Id="rId1" Type="http://schemas.openxmlformats.org/officeDocument/2006/relationships/slideLayout" Target="../slideLayouts/slideLayout9.xml"/><Relationship Id="rId5" Type="http://schemas.openxmlformats.org/officeDocument/2006/relationships/image" Target="../media/image131.svg"/><Relationship Id="rId4" Type="http://schemas.openxmlformats.org/officeDocument/2006/relationships/image" Target="../media/image130.png"/></Relationships>
</file>

<file path=ppt/slides/_rels/slide36.xml.rels><?xml version="1.0" encoding="UTF-8" standalone="yes"?>
<Relationships xmlns="http://schemas.openxmlformats.org/package/2006/relationships"><Relationship Id="rId3" Type="http://schemas.openxmlformats.org/officeDocument/2006/relationships/hyperlink" Target="https://youtu.be/qIlR-PWEqu0" TargetMode="External"/><Relationship Id="rId7" Type="http://schemas.openxmlformats.org/officeDocument/2006/relationships/hyperlink" Target="https://youtu.be/DEmXcajuvF4?si=ZrWvWiCmx3ShCRIQ" TargetMode="External"/><Relationship Id="rId2" Type="http://schemas.openxmlformats.org/officeDocument/2006/relationships/notesSlide" Target="../notesSlides/notesSlide34.xml"/><Relationship Id="rId1" Type="http://schemas.openxmlformats.org/officeDocument/2006/relationships/slideLayout" Target="../slideLayouts/slideLayout4.xml"/><Relationship Id="rId6" Type="http://schemas.openxmlformats.org/officeDocument/2006/relationships/image" Target="../media/image140.svg"/><Relationship Id="rId5" Type="http://schemas.openxmlformats.org/officeDocument/2006/relationships/image" Target="../media/image139.png"/><Relationship Id="rId4" Type="http://schemas.openxmlformats.org/officeDocument/2006/relationships/image" Target="../media/image138.jpeg"/></Relationships>
</file>

<file path=ppt/slides/_rels/slide37.xml.rels><?xml version="1.0" encoding="UTF-8" standalone="yes"?>
<Relationships xmlns="http://schemas.openxmlformats.org/package/2006/relationships"><Relationship Id="rId8" Type="http://schemas.openxmlformats.org/officeDocument/2006/relationships/image" Target="../media/image143.svg"/><Relationship Id="rId13" Type="http://schemas.openxmlformats.org/officeDocument/2006/relationships/image" Target="../media/image146.png"/><Relationship Id="rId3" Type="http://schemas.openxmlformats.org/officeDocument/2006/relationships/image" Target="../media/image25.png"/><Relationship Id="rId7" Type="http://schemas.openxmlformats.org/officeDocument/2006/relationships/image" Target="../media/image142.png"/><Relationship Id="rId12" Type="http://schemas.openxmlformats.org/officeDocument/2006/relationships/image" Target="../media/image40.svg"/><Relationship Id="rId2" Type="http://schemas.openxmlformats.org/officeDocument/2006/relationships/notesSlide" Target="../notesSlides/notesSlide35.xml"/><Relationship Id="rId16"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27.svg"/><Relationship Id="rId11" Type="http://schemas.openxmlformats.org/officeDocument/2006/relationships/image" Target="../media/image39.png"/><Relationship Id="rId5" Type="http://schemas.openxmlformats.org/officeDocument/2006/relationships/image" Target="../media/image26.png"/><Relationship Id="rId15" Type="http://schemas.openxmlformats.org/officeDocument/2006/relationships/image" Target="../media/image32.png"/><Relationship Id="rId10" Type="http://schemas.openxmlformats.org/officeDocument/2006/relationships/image" Target="../media/image145.svg"/><Relationship Id="rId4" Type="http://schemas.openxmlformats.org/officeDocument/2006/relationships/image" Target="../media/image141.png"/><Relationship Id="rId9" Type="http://schemas.openxmlformats.org/officeDocument/2006/relationships/image" Target="../media/image144.png"/><Relationship Id="rId14" Type="http://schemas.openxmlformats.org/officeDocument/2006/relationships/image" Target="../media/image147.svg"/></Relationships>
</file>

<file path=ppt/slides/_rels/slide38.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36.xml"/><Relationship Id="rId1" Type="http://schemas.openxmlformats.org/officeDocument/2006/relationships/slideLayout" Target="../slideLayouts/slideLayout9.xml"/><Relationship Id="rId5" Type="http://schemas.openxmlformats.org/officeDocument/2006/relationships/image" Target="../media/image140.svg"/><Relationship Id="rId4" Type="http://schemas.openxmlformats.org/officeDocument/2006/relationships/image" Target="../media/image139.png"/></Relationships>
</file>

<file path=ppt/slides/_rels/slide39.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51.svg"/><Relationship Id="rId3" Type="http://schemas.openxmlformats.org/officeDocument/2006/relationships/image" Target="../media/image25.png"/><Relationship Id="rId7" Type="http://schemas.openxmlformats.org/officeDocument/2006/relationships/image" Target="../media/image149.svg"/><Relationship Id="rId12" Type="http://schemas.openxmlformats.org/officeDocument/2006/relationships/image" Target="../media/image146.png"/><Relationship Id="rId2" Type="http://schemas.openxmlformats.org/officeDocument/2006/relationships/notesSlide" Target="../notesSlides/notesSlide37.xml"/><Relationship Id="rId16" Type="http://schemas.openxmlformats.org/officeDocument/2006/relationships/image" Target="../media/image141.png"/><Relationship Id="rId1" Type="http://schemas.openxmlformats.org/officeDocument/2006/relationships/slideLayout" Target="../slideLayouts/slideLayout8.xml"/><Relationship Id="rId6" Type="http://schemas.openxmlformats.org/officeDocument/2006/relationships/image" Target="../media/image142.png"/><Relationship Id="rId11" Type="http://schemas.openxmlformats.org/officeDocument/2006/relationships/image" Target="../media/image40.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150.svg"/><Relationship Id="rId14" Type="http://schemas.openxmlformats.org/officeDocument/2006/relationships/image" Target="../media/image3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38.xml"/><Relationship Id="rId1" Type="http://schemas.openxmlformats.org/officeDocument/2006/relationships/slideLayout" Target="../slideLayouts/slideLayout9.xml"/><Relationship Id="rId5" Type="http://schemas.openxmlformats.org/officeDocument/2006/relationships/image" Target="../media/image140.svg"/><Relationship Id="rId4" Type="http://schemas.openxmlformats.org/officeDocument/2006/relationships/image" Target="../media/image139.png"/></Relationships>
</file>

<file path=ppt/slides/_rels/slide4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FdkoeeqspeE" TargetMode="External"/><Relationship Id="rId2" Type="http://schemas.openxmlformats.org/officeDocument/2006/relationships/notesSlide" Target="../notesSlides/notesSlide40.xml"/><Relationship Id="rId1" Type="http://schemas.openxmlformats.org/officeDocument/2006/relationships/slideLayout" Target="../slideLayouts/slideLayout4.xml"/><Relationship Id="rId6" Type="http://schemas.openxmlformats.org/officeDocument/2006/relationships/image" Target="../media/image156.svg"/><Relationship Id="rId5" Type="http://schemas.openxmlformats.org/officeDocument/2006/relationships/image" Target="../media/image155.png"/><Relationship Id="rId4" Type="http://schemas.openxmlformats.org/officeDocument/2006/relationships/image" Target="../media/image1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158.jp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40.sv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39.png"/><Relationship Id="rId5" Type="http://schemas.openxmlformats.org/officeDocument/2006/relationships/image" Target="../media/image26.png"/><Relationship Id="rId10" Type="http://schemas.openxmlformats.org/officeDocument/2006/relationships/image" Target="../media/image157.svg"/><Relationship Id="rId4" Type="http://schemas.openxmlformats.org/officeDocument/2006/relationships/image" Target="../media/image25.png"/><Relationship Id="rId9"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31.svg"/><Relationship Id="rId3" Type="http://schemas.openxmlformats.org/officeDocument/2006/relationships/image" Target="../media/image25.png"/><Relationship Id="rId7" Type="http://schemas.openxmlformats.org/officeDocument/2006/relationships/image" Target="../media/image29.svg"/><Relationship Id="rId12" Type="http://schemas.openxmlformats.org/officeDocument/2006/relationships/image" Target="../media/image30.png"/><Relationship Id="rId2" Type="http://schemas.openxmlformats.org/officeDocument/2006/relationships/notesSlide" Target="../notesSlides/notesSlide43.xml"/><Relationship Id="rId16" Type="http://schemas.openxmlformats.org/officeDocument/2006/relationships/image" Target="../media/image160.png"/><Relationship Id="rId1" Type="http://schemas.openxmlformats.org/officeDocument/2006/relationships/slideLayout" Target="../slideLayouts/slideLayout7.xml"/><Relationship Id="rId6" Type="http://schemas.openxmlformats.org/officeDocument/2006/relationships/image" Target="../media/image28.png"/><Relationship Id="rId11" Type="http://schemas.openxmlformats.org/officeDocument/2006/relationships/image" Target="../media/image40.svg"/><Relationship Id="rId5" Type="http://schemas.openxmlformats.org/officeDocument/2006/relationships/image" Target="../media/image27.svg"/><Relationship Id="rId15" Type="http://schemas.openxmlformats.org/officeDocument/2006/relationships/image" Target="../media/image33.svg"/><Relationship Id="rId10" Type="http://schemas.openxmlformats.org/officeDocument/2006/relationships/image" Target="../media/image39.png"/><Relationship Id="rId4" Type="http://schemas.openxmlformats.org/officeDocument/2006/relationships/image" Target="../media/image26.png"/><Relationship Id="rId9" Type="http://schemas.openxmlformats.org/officeDocument/2006/relationships/image" Target="../media/image157.svg"/><Relationship Id="rId1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hyperlink" Target="https://youtu.be/MQ5BF0VtBIE?si=BSI2ZGOljPl6Dbv6"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30.png"/><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30.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40.svg"/><Relationship Id="rId2" Type="http://schemas.openxmlformats.org/officeDocument/2006/relationships/notesSlide" Target="../notesSlides/notesSlide5.xml"/><Relationship Id="rId16"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54.svg"/><Relationship Id="rId11" Type="http://schemas.openxmlformats.org/officeDocument/2006/relationships/image" Target="../media/image39.png"/><Relationship Id="rId5" Type="http://schemas.openxmlformats.org/officeDocument/2006/relationships/image" Target="../media/image26.png"/><Relationship Id="rId15" Type="http://schemas.openxmlformats.org/officeDocument/2006/relationships/image" Target="../media/image32.png"/><Relationship Id="rId10" Type="http://schemas.openxmlformats.org/officeDocument/2006/relationships/image" Target="../media/image57.svg"/><Relationship Id="rId4" Type="http://schemas.openxmlformats.org/officeDocument/2006/relationships/image" Target="../media/image25.png"/><Relationship Id="rId9" Type="http://schemas.openxmlformats.org/officeDocument/2006/relationships/image" Target="../media/image56.png"/><Relationship Id="rId14" Type="http://schemas.openxmlformats.org/officeDocument/2006/relationships/image" Target="../media/image53.svg"/></Relationships>
</file>

<file path=ppt/slides/_rels/slide8.xml.rels><?xml version="1.0" encoding="UTF-8" standalone="yes"?>
<Relationships xmlns="http://schemas.openxmlformats.org/package/2006/relationships"><Relationship Id="rId3" Type="http://schemas.openxmlformats.org/officeDocument/2006/relationships/hyperlink" Target="https://youtu.be/jFXolzDITfo?si=qZtWnuy-lszX03Gw" TargetMode="External"/><Relationship Id="rId7" Type="http://schemas.openxmlformats.org/officeDocument/2006/relationships/hyperlink" Target="https://youtu.be/jFXolzDITfo?si=04f9JlF1H4amtB1E"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60.svg"/><Relationship Id="rId5" Type="http://schemas.openxmlformats.org/officeDocument/2006/relationships/image" Target="../media/image59.png"/><Relationship Id="rId4" Type="http://schemas.openxmlformats.org/officeDocument/2006/relationships/image" Target="../media/image58.jpeg"/></Relationships>
</file>

<file path=ppt/slides/_rels/slide9.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59.png"/><Relationship Id="rId3" Type="http://schemas.openxmlformats.org/officeDocument/2006/relationships/image" Target="../media/image61.png"/><Relationship Id="rId7" Type="http://schemas.openxmlformats.org/officeDocument/2006/relationships/image" Target="../media/image62.png"/><Relationship Id="rId12" Type="http://schemas.openxmlformats.org/officeDocument/2006/relationships/image" Target="../media/image40.svg"/><Relationship Id="rId2" Type="http://schemas.openxmlformats.org/officeDocument/2006/relationships/notesSlide" Target="../notesSlides/notesSlide7.xml"/><Relationship Id="rId16" Type="http://schemas.openxmlformats.org/officeDocument/2006/relationships/image" Target="../media/image33.svg"/><Relationship Id="rId1" Type="http://schemas.openxmlformats.org/officeDocument/2006/relationships/slideLayout" Target="../slideLayouts/slideLayout8.xml"/><Relationship Id="rId6" Type="http://schemas.openxmlformats.org/officeDocument/2006/relationships/image" Target="../media/image54.svg"/><Relationship Id="rId11" Type="http://schemas.openxmlformats.org/officeDocument/2006/relationships/image" Target="../media/image39.png"/><Relationship Id="rId5" Type="http://schemas.openxmlformats.org/officeDocument/2006/relationships/image" Target="../media/image26.png"/><Relationship Id="rId15" Type="http://schemas.openxmlformats.org/officeDocument/2006/relationships/image" Target="../media/image32.png"/><Relationship Id="rId10" Type="http://schemas.openxmlformats.org/officeDocument/2006/relationships/image" Target="../media/image65.svg"/><Relationship Id="rId4" Type="http://schemas.openxmlformats.org/officeDocument/2006/relationships/image" Target="../media/image25.png"/><Relationship Id="rId9" Type="http://schemas.openxmlformats.org/officeDocument/2006/relationships/image" Target="../media/image64.png"/><Relationship Id="rId14"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92D0BA2D-D859-F8D1-BFA2-1B2FED2A2662}"/>
              </a:ext>
            </a:extLst>
          </p:cNvPr>
          <p:cNvSpPr>
            <a:spLocks noGrp="1"/>
          </p:cNvSpPr>
          <p:nvPr>
            <p:ph type="subTitle" idx="1"/>
          </p:nvPr>
        </p:nvSpPr>
        <p:spPr>
          <a:xfrm>
            <a:off x="482600" y="2924944"/>
            <a:ext cx="7848600" cy="738234"/>
          </a:xfrm>
        </p:spPr>
        <p:txBody>
          <a:bodyPr/>
          <a:lstStyle/>
          <a:p>
            <a:r>
              <a:rPr lang="en-US" dirty="0"/>
              <a:t>Scenario discussion guide</a:t>
            </a:r>
          </a:p>
        </p:txBody>
      </p:sp>
      <p:sp>
        <p:nvSpPr>
          <p:cNvPr id="4" name="Title 3">
            <a:extLst>
              <a:ext uri="{FF2B5EF4-FFF2-40B4-BE49-F238E27FC236}">
                <a16:creationId xmlns:a16="http://schemas.microsoft.com/office/drawing/2014/main" id="{C009C171-05E5-FDD0-1192-FB9C213D2F06}"/>
              </a:ext>
            </a:extLst>
          </p:cNvPr>
          <p:cNvSpPr>
            <a:spLocks noGrp="1"/>
          </p:cNvSpPr>
          <p:nvPr>
            <p:ph type="title"/>
          </p:nvPr>
        </p:nvSpPr>
        <p:spPr>
          <a:xfrm>
            <a:off x="482600" y="1556792"/>
            <a:ext cx="7845425" cy="1461939"/>
          </a:xfrm>
        </p:spPr>
        <p:txBody>
          <a:bodyPr wrap="square">
            <a:spAutoFit/>
          </a:bodyPr>
          <a:lstStyle/>
          <a:p>
            <a:r>
              <a:rPr lang="en-US" dirty="0"/>
              <a:t>Implementing the Child Safe Standards</a:t>
            </a:r>
            <a:endParaRPr lang="en-US" dirty="0">
              <a:latin typeface="+mn-lt"/>
            </a:endParaRPr>
          </a:p>
        </p:txBody>
      </p:sp>
      <p:sp>
        <p:nvSpPr>
          <p:cNvPr id="6" name="Rectangle 5">
            <a:extLst>
              <a:ext uri="{FF2B5EF4-FFF2-40B4-BE49-F238E27FC236}">
                <a16:creationId xmlns:a16="http://schemas.microsoft.com/office/drawing/2014/main" id="{6676CE91-5865-0D4E-13FF-1B89C019E4EC}"/>
              </a:ext>
            </a:extLst>
          </p:cNvPr>
          <p:cNvSpPr/>
          <p:nvPr/>
        </p:nvSpPr>
        <p:spPr>
          <a:xfrm>
            <a:off x="335360" y="5301208"/>
            <a:ext cx="2664296" cy="129614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Picture 2" descr="A black background with blue text&#10;&#10;AI-generated content may be incorrect.">
            <a:extLst>
              <a:ext uri="{FF2B5EF4-FFF2-40B4-BE49-F238E27FC236}">
                <a16:creationId xmlns:a16="http://schemas.microsoft.com/office/drawing/2014/main" id="{21EAC067-E89F-0379-1E37-80802CE2E745}"/>
              </a:ext>
            </a:extLst>
          </p:cNvPr>
          <p:cNvPicPr>
            <a:picLocks noChangeAspect="1"/>
          </p:cNvPicPr>
          <p:nvPr/>
        </p:nvPicPr>
        <p:blipFill>
          <a:blip r:embed="rId3"/>
          <a:stretch>
            <a:fillRect/>
          </a:stretch>
        </p:blipFill>
        <p:spPr>
          <a:xfrm>
            <a:off x="482600" y="5509627"/>
            <a:ext cx="2568300" cy="871701"/>
          </a:xfrm>
          <a:prstGeom prst="rect">
            <a:avLst/>
          </a:prstGeom>
        </p:spPr>
      </p:pic>
    </p:spTree>
    <p:extLst>
      <p:ext uri="{BB962C8B-B14F-4D97-AF65-F5344CB8AC3E}">
        <p14:creationId xmlns:p14="http://schemas.microsoft.com/office/powerpoint/2010/main" val="2408018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9FE8D8-B67B-E12E-600C-E83631DA20B6}"/>
            </a:ext>
          </a:extLst>
        </p:cNvPr>
        <p:cNvGrpSpPr/>
        <p:nvPr/>
      </p:nvGrpSpPr>
      <p:grpSpPr>
        <a:xfrm>
          <a:off x="0" y="0"/>
          <a:ext cx="0" cy="0"/>
          <a:chOff x="0" y="0"/>
          <a:chExt cx="0" cy="0"/>
        </a:xfrm>
      </p:grpSpPr>
      <p:pic>
        <p:nvPicPr>
          <p:cNvPr id="19" name="Picture Placeholder 18" descr="A child and child sitting at a table&#10;&#10;AI-generated content may be incorrect.">
            <a:extLst>
              <a:ext uri="{FF2B5EF4-FFF2-40B4-BE49-F238E27FC236}">
                <a16:creationId xmlns:a16="http://schemas.microsoft.com/office/drawing/2014/main" id="{A6A2FDE3-54AA-9C09-5622-ED1C906B319D}"/>
              </a:ext>
            </a:extLst>
          </p:cNvPr>
          <p:cNvPicPr>
            <a:picLocks noGrp="1" noChangeAspect="1"/>
          </p:cNvPicPr>
          <p:nvPr>
            <p:ph type="pic" sz="quarter" idx="18"/>
          </p:nvPr>
        </p:nvPicPr>
        <p:blipFill>
          <a:blip r:embed="rId3"/>
          <a:srcRect l="7302" r="34440"/>
          <a:stretch>
            <a:fillRect/>
          </a:stretch>
        </p:blipFill>
        <p:spPr>
          <a:xfrm>
            <a:off x="6199253" y="0"/>
            <a:ext cx="5994400" cy="6858000"/>
          </a:xfrm>
        </p:spPr>
      </p:pic>
      <p:sp>
        <p:nvSpPr>
          <p:cNvPr id="14" name="Title 13">
            <a:extLst>
              <a:ext uri="{FF2B5EF4-FFF2-40B4-BE49-F238E27FC236}">
                <a16:creationId xmlns:a16="http://schemas.microsoft.com/office/drawing/2014/main" id="{D588D0FA-7AE7-47EA-DD46-E0E1A37E0C7F}"/>
              </a:ext>
            </a:extLst>
          </p:cNvPr>
          <p:cNvSpPr>
            <a:spLocks noGrp="1"/>
          </p:cNvSpPr>
          <p:nvPr>
            <p:ph type="title"/>
          </p:nvPr>
        </p:nvSpPr>
        <p:spPr/>
        <p:txBody>
          <a:bodyPr/>
          <a:lstStyle/>
          <a:p>
            <a:r>
              <a:rPr lang="en-US" dirty="0">
                <a:solidFill>
                  <a:schemeClr val="accent6"/>
                </a:solidFill>
              </a:rPr>
              <a:t>Key takeaways</a:t>
            </a:r>
          </a:p>
        </p:txBody>
      </p:sp>
      <p:sp>
        <p:nvSpPr>
          <p:cNvPr id="7" name="Content Placeholder 12">
            <a:extLst>
              <a:ext uri="{FF2B5EF4-FFF2-40B4-BE49-F238E27FC236}">
                <a16:creationId xmlns:a16="http://schemas.microsoft.com/office/drawing/2014/main" id="{430C8746-7C3D-EB1F-8E4F-5990BBE4FF4E}"/>
              </a:ext>
            </a:extLst>
          </p:cNvPr>
          <p:cNvSpPr txBox="1">
            <a:spLocks/>
          </p:cNvSpPr>
          <p:nvPr/>
        </p:nvSpPr>
        <p:spPr>
          <a:xfrm>
            <a:off x="391545" y="1275419"/>
            <a:ext cx="6120631" cy="4968552"/>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FAFA63"/>
              </a:buClr>
              <a:buFont typeface="Arial" panose="020B0604020202020204" pitchFamily="34" charset="0"/>
              <a:buChar char="•"/>
            </a:pPr>
            <a:r>
              <a:rPr lang="en-US" dirty="0">
                <a:solidFill>
                  <a:schemeClr val="accent6"/>
                </a:solidFill>
              </a:rPr>
              <a:t>Children should always feel comfortable expressing their concerns and should feel confident they will be heard, believed and not treated differently.</a:t>
            </a:r>
          </a:p>
          <a:p>
            <a:pPr marL="285750" indent="-285750">
              <a:buClr>
                <a:srgbClr val="FAFA63"/>
              </a:buClr>
              <a:buFont typeface="Arial" panose="020B0604020202020204" pitchFamily="34" charset="0"/>
              <a:buChar char="•"/>
            </a:pPr>
            <a:r>
              <a:rPr lang="en-US" dirty="0">
                <a:solidFill>
                  <a:schemeClr val="accent6"/>
                </a:solidFill>
              </a:rPr>
              <a:t>Children should know how to report concerns, and organisations should proactively seek to understand whether children feel safe and the reasons for their answers.</a:t>
            </a:r>
          </a:p>
          <a:p>
            <a:pPr marL="285750" indent="-285750">
              <a:buClr>
                <a:srgbClr val="FAFA63"/>
              </a:buClr>
              <a:buFont typeface="Arial" panose="020B0604020202020204" pitchFamily="34" charset="0"/>
              <a:buChar char="•"/>
            </a:pPr>
            <a:r>
              <a:rPr lang="en-US" dirty="0">
                <a:solidFill>
                  <a:schemeClr val="accent6"/>
                </a:solidFill>
              </a:rPr>
              <a:t>Organisations need to have processes in place to take action on what they hear from children, which needs to include a feedback loop with the child.</a:t>
            </a:r>
          </a:p>
          <a:p>
            <a:pPr marL="285750" indent="-285750">
              <a:buClr>
                <a:srgbClr val="FAFA63"/>
              </a:buClr>
              <a:buFont typeface="Arial" panose="020B0604020202020204" pitchFamily="34" charset="0"/>
              <a:buChar char="•"/>
            </a:pPr>
            <a:r>
              <a:rPr lang="en-US" dirty="0">
                <a:solidFill>
                  <a:schemeClr val="accent6"/>
                </a:solidFill>
              </a:rPr>
              <a:t>Workers need to be equipped with the knowledge to </a:t>
            </a:r>
            <a:r>
              <a:rPr lang="en-US" dirty="0" err="1">
                <a:solidFill>
                  <a:schemeClr val="accent6"/>
                </a:solidFill>
              </a:rPr>
              <a:t>recognise</a:t>
            </a:r>
            <a:r>
              <a:rPr lang="en-US" dirty="0">
                <a:solidFill>
                  <a:schemeClr val="accent6"/>
                </a:solidFill>
              </a:rPr>
              <a:t> when a child is communicating a concern, including when the child is non- or pre-verbal.</a:t>
            </a:r>
          </a:p>
          <a:p>
            <a:pPr marL="285750" indent="-285750">
              <a:buClr>
                <a:srgbClr val="FAFA63"/>
              </a:buClr>
              <a:buFont typeface="Arial" panose="020B0604020202020204" pitchFamily="34" charset="0"/>
              <a:buChar char="•"/>
            </a:pPr>
            <a:r>
              <a:rPr lang="en-US" dirty="0">
                <a:solidFill>
                  <a:schemeClr val="accent6"/>
                </a:solidFill>
              </a:rPr>
              <a:t>Organisations need to have mechanisms in place that eliminate barriers that could prevent children from reporting – this includes considering children’s abilities, ages, cultural backgrounds, and lived experiences.</a:t>
            </a:r>
            <a:endParaRPr lang="en-AU" dirty="0">
              <a:solidFill>
                <a:schemeClr val="accent6"/>
              </a:solidFill>
            </a:endParaRPr>
          </a:p>
        </p:txBody>
      </p:sp>
      <p:sp>
        <p:nvSpPr>
          <p:cNvPr id="13" name="Freeform 8">
            <a:extLst>
              <a:ext uri="{FF2B5EF4-FFF2-40B4-BE49-F238E27FC236}">
                <a16:creationId xmlns:a16="http://schemas.microsoft.com/office/drawing/2014/main" id="{D1673411-30D7-2DBC-5EE8-DDB315153B07}"/>
              </a:ext>
            </a:extLst>
          </p:cNvPr>
          <p:cNvSpPr/>
          <p:nvPr/>
        </p:nvSpPr>
        <p:spPr>
          <a:xfrm rot="10800000">
            <a:off x="6890041" y="4807022"/>
            <a:ext cx="3960441" cy="2005596"/>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1" name="Content Placeholder 4">
            <a:extLst>
              <a:ext uri="{FF2B5EF4-FFF2-40B4-BE49-F238E27FC236}">
                <a16:creationId xmlns:a16="http://schemas.microsoft.com/office/drawing/2014/main" id="{ADA86561-6B35-F9FC-BA35-34CDD7C9612E}"/>
              </a:ext>
            </a:extLst>
          </p:cNvPr>
          <p:cNvSpPr txBox="1">
            <a:spLocks/>
          </p:cNvSpPr>
          <p:nvPr/>
        </p:nvSpPr>
        <p:spPr>
          <a:xfrm>
            <a:off x="7375159" y="5157192"/>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Based on what you have heard about this Standard, </a:t>
            </a:r>
            <a:r>
              <a:rPr lang="en-GB" b="1" dirty="0"/>
              <a:t>discuss the actions you need to take </a:t>
            </a:r>
            <a:r>
              <a:rPr lang="en-GB" dirty="0"/>
              <a:t>to implement it in your organisation</a:t>
            </a:r>
          </a:p>
        </p:txBody>
      </p:sp>
    </p:spTree>
    <p:extLst>
      <p:ext uri="{BB962C8B-B14F-4D97-AF65-F5344CB8AC3E}">
        <p14:creationId xmlns:p14="http://schemas.microsoft.com/office/powerpoint/2010/main" val="946950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48BC0-89EC-67E6-A7B9-4902B83718F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22958AE6-51E7-690C-904F-797CFC3011A4}"/>
              </a:ext>
            </a:extLst>
          </p:cNvPr>
          <p:cNvSpPr/>
          <p:nvPr/>
        </p:nvSpPr>
        <p:spPr>
          <a:xfrm>
            <a:off x="0" y="0"/>
            <a:ext cx="12192000" cy="69573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lide Number Placeholder 52">
            <a:extLst>
              <a:ext uri="{FF2B5EF4-FFF2-40B4-BE49-F238E27FC236}">
                <a16:creationId xmlns:a16="http://schemas.microsoft.com/office/drawing/2014/main" id="{8E37CC31-A5E8-5AFC-9A48-AFC316555AFA}"/>
              </a:ext>
            </a:extLst>
          </p:cNvPr>
          <p:cNvSpPr txBox="1">
            <a:spLocks/>
          </p:cNvSpPr>
          <p:nvPr/>
        </p:nvSpPr>
        <p:spPr>
          <a:xfrm>
            <a:off x="11367095" y="6462969"/>
            <a:ext cx="344805" cy="153888"/>
          </a:xfrm>
          <a:prstGeom prst="rect">
            <a:avLst/>
          </a:prstGeom>
        </p:spPr>
        <p:txBody>
          <a:bodyPr vert="horz" lIns="0" tIns="0" rIns="0" bIns="0" rtlCol="0" anchor="ctr">
            <a:spAutoFit/>
          </a:bodyPr>
          <a:lstStyle>
            <a:defPPr>
              <a:defRPr lang="en-US"/>
            </a:defPPr>
            <a:lvl1pPr marL="0" algn="r" defTabSz="914400" rtl="0" eaLnBrk="1" latinLnBrk="0" hangingPunct="1">
              <a:defRPr sz="1000" b="1" i="0" kern="1200">
                <a:solidFill>
                  <a:schemeClr val="accent6"/>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ABE44-7D15-AD4D-9BEF-116E758BCB02}" type="slidenum">
              <a:rPr lang="en-US" smtClean="0"/>
              <a:pPr/>
              <a:t>11</a:t>
            </a:fld>
            <a:endParaRPr lang="en-US" dirty="0"/>
          </a:p>
        </p:txBody>
      </p:sp>
      <p:pic>
        <p:nvPicPr>
          <p:cNvPr id="3074" name="Picture 2">
            <a:hlinkClick r:id="rId3"/>
            <a:extLst>
              <a:ext uri="{FF2B5EF4-FFF2-40B4-BE49-F238E27FC236}">
                <a16:creationId xmlns:a16="http://schemas.microsoft.com/office/drawing/2014/main" id="{E37DCF05-0139-D2D0-05BD-7D75AA87C3A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76" b="12201"/>
          <a:stretch>
            <a:fillRect/>
          </a:stretch>
        </p:blipFill>
        <p:spPr bwMode="auto">
          <a:xfrm>
            <a:off x="755265" y="465184"/>
            <a:ext cx="10681470" cy="5930136"/>
          </a:xfrm>
          <a:prstGeom prst="roundRect">
            <a:avLst>
              <a:gd name="adj" fmla="val 4167"/>
            </a:avLst>
          </a:prstGeom>
          <a:solidFill>
            <a:srgbClr val="FFFFFF"/>
          </a:solidFill>
          <a:ln w="76200" cap="sq">
            <a:solidFill>
              <a:srgbClr val="AF3DA0"/>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a:extLst>
              <a:ext uri="{FF2B5EF4-FFF2-40B4-BE49-F238E27FC236}">
                <a16:creationId xmlns:a16="http://schemas.microsoft.com/office/drawing/2014/main" id="{86B0464B-89AE-27E9-055B-1B081F2FC4F5}"/>
              </a:ext>
            </a:extLst>
          </p:cNvPr>
          <p:cNvPicPr>
            <a:picLocks noChangeAspect="1"/>
          </p:cNvPicPr>
          <p:nvPr/>
        </p:nvPicPr>
        <p:blipFill>
          <a:blip r:embed="rId5"/>
          <a:stretch>
            <a:fillRect/>
          </a:stretch>
        </p:blipFill>
        <p:spPr>
          <a:xfrm>
            <a:off x="911424" y="521668"/>
            <a:ext cx="10366361" cy="5787652"/>
          </a:xfrm>
          <a:prstGeom prst="rect">
            <a:avLst/>
          </a:prstGeom>
          <a:effectLst/>
        </p:spPr>
      </p:pic>
      <p:sp>
        <p:nvSpPr>
          <p:cNvPr id="12" name="Freeform 8">
            <a:extLst>
              <a:ext uri="{FF2B5EF4-FFF2-40B4-BE49-F238E27FC236}">
                <a16:creationId xmlns:a16="http://schemas.microsoft.com/office/drawing/2014/main" id="{02E3773D-60B7-37E1-E528-0FF18C216ED9}"/>
              </a:ext>
            </a:extLst>
          </p:cNvPr>
          <p:cNvSpPr/>
          <p:nvPr/>
        </p:nvSpPr>
        <p:spPr>
          <a:xfrm rot="10800000">
            <a:off x="6960096" y="4607899"/>
            <a:ext cx="5112571" cy="2235445"/>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3" name="TextBox 12">
            <a:extLst>
              <a:ext uri="{FF2B5EF4-FFF2-40B4-BE49-F238E27FC236}">
                <a16:creationId xmlns:a16="http://schemas.microsoft.com/office/drawing/2014/main" id="{D14C0DAE-D095-A4DE-57AA-747BC35A15EF}"/>
              </a:ext>
            </a:extLst>
          </p:cNvPr>
          <p:cNvSpPr txBox="1"/>
          <p:nvPr/>
        </p:nvSpPr>
        <p:spPr>
          <a:xfrm>
            <a:off x="6971054" y="4853100"/>
            <a:ext cx="4837866" cy="1661993"/>
          </a:xfrm>
          <a:prstGeom prst="rect">
            <a:avLst/>
          </a:prstGeom>
          <a:noFill/>
        </p:spPr>
        <p:txBody>
          <a:bodyPr wrap="square" rtlCol="0">
            <a:spAutoFit/>
          </a:bodyPr>
          <a:lstStyle/>
          <a:p>
            <a:pPr algn="ctr"/>
            <a:r>
              <a:rPr lang="en-US" sz="2000" b="1" dirty="0">
                <a:solidFill>
                  <a:schemeClr val="accent6"/>
                </a:solidFill>
              </a:rPr>
              <a:t>Watch the video then discuss:</a:t>
            </a:r>
          </a:p>
          <a:p>
            <a:pPr algn="ctr"/>
            <a:endParaRPr lang="en-US" dirty="0">
              <a:solidFill>
                <a:schemeClr val="accent6"/>
              </a:solidFill>
            </a:endParaRPr>
          </a:p>
          <a:p>
            <a:pPr marL="755650" lvl="1" indent="-285750">
              <a:spcAft>
                <a:spcPts val="600"/>
              </a:spcAft>
              <a:buFont typeface="Arial" panose="020B0604020202020204" pitchFamily="34" charset="0"/>
              <a:buChar char="•"/>
            </a:pPr>
            <a:r>
              <a:rPr lang="en-US" dirty="0">
                <a:solidFill>
                  <a:schemeClr val="accent6"/>
                </a:solidFill>
              </a:rPr>
              <a:t>What do we do well?</a:t>
            </a:r>
          </a:p>
          <a:p>
            <a:pPr marL="755650" lvl="1" indent="-285750">
              <a:spcAft>
                <a:spcPts val="600"/>
              </a:spcAft>
              <a:buFont typeface="Arial" panose="020B0604020202020204" pitchFamily="34" charset="0"/>
              <a:buChar char="•"/>
            </a:pPr>
            <a:r>
              <a:rPr lang="en-US" dirty="0">
                <a:solidFill>
                  <a:schemeClr val="accent6"/>
                </a:solidFill>
              </a:rPr>
              <a:t>Where could we improve?</a:t>
            </a:r>
          </a:p>
          <a:p>
            <a:pPr marL="755650" lvl="1" indent="-285750">
              <a:spcAft>
                <a:spcPts val="600"/>
              </a:spcAft>
              <a:buFont typeface="Arial" panose="020B0604020202020204" pitchFamily="34" charset="0"/>
              <a:buChar char="•"/>
            </a:pPr>
            <a:r>
              <a:rPr lang="en-US" dirty="0">
                <a:solidFill>
                  <a:schemeClr val="accent6"/>
                </a:solidFill>
              </a:rPr>
              <a:t>What is currently missing or not done?</a:t>
            </a:r>
            <a:endParaRPr lang="en-AU" dirty="0">
              <a:solidFill>
                <a:schemeClr val="accent6"/>
              </a:solidFill>
            </a:endParaRPr>
          </a:p>
        </p:txBody>
      </p:sp>
      <p:sp>
        <p:nvSpPr>
          <p:cNvPr id="15" name="TextBox 14">
            <a:extLst>
              <a:ext uri="{FF2B5EF4-FFF2-40B4-BE49-F238E27FC236}">
                <a16:creationId xmlns:a16="http://schemas.microsoft.com/office/drawing/2014/main" id="{DB958758-5282-8221-EBAA-EBB6F42B8256}"/>
              </a:ext>
            </a:extLst>
          </p:cNvPr>
          <p:cNvSpPr txBox="1"/>
          <p:nvPr/>
        </p:nvSpPr>
        <p:spPr>
          <a:xfrm>
            <a:off x="911424" y="6515093"/>
            <a:ext cx="6048672" cy="369332"/>
          </a:xfrm>
          <a:prstGeom prst="rect">
            <a:avLst/>
          </a:prstGeom>
          <a:noFill/>
        </p:spPr>
        <p:txBody>
          <a:bodyPr wrap="square" rtlCol="0">
            <a:spAutoFit/>
          </a:bodyPr>
          <a:lstStyle/>
          <a:p>
            <a:r>
              <a:rPr lang="en-GB" dirty="0">
                <a:solidFill>
                  <a:schemeClr val="accent6"/>
                </a:solidFill>
              </a:rPr>
              <a:t>WATCH </a:t>
            </a:r>
            <a:r>
              <a:rPr lang="en-GB" dirty="0">
                <a:solidFill>
                  <a:schemeClr val="accent6"/>
                </a:solidFill>
                <a:hlinkClick r:id="rId8">
                  <a:extLst>
                    <a:ext uri="{A12FA001-AC4F-418D-AE19-62706E023703}">
                      <ahyp:hlinkClr xmlns:ahyp="http://schemas.microsoft.com/office/drawing/2018/hyperlinkcolor" val="tx"/>
                    </a:ext>
                  </a:extLst>
                </a:hlinkClick>
              </a:rPr>
              <a:t>Standard 3: Family and community</a:t>
            </a:r>
            <a:endParaRPr lang="en-AU" dirty="0">
              <a:solidFill>
                <a:schemeClr val="accent6"/>
              </a:solidFill>
            </a:endParaRPr>
          </a:p>
        </p:txBody>
      </p:sp>
    </p:spTree>
    <p:extLst>
      <p:ext uri="{BB962C8B-B14F-4D97-AF65-F5344CB8AC3E}">
        <p14:creationId xmlns:p14="http://schemas.microsoft.com/office/powerpoint/2010/main" val="30062938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93B943-8EDF-6439-0128-5BDDA3C18FF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E1B9F7D-E639-0EC2-03A2-CFA078411E94}"/>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3">
            <a:extLst>
              <a:ext uri="{FF2B5EF4-FFF2-40B4-BE49-F238E27FC236}">
                <a16:creationId xmlns:a16="http://schemas.microsoft.com/office/drawing/2014/main" id="{A0CF14A8-BD64-ABA5-24EB-5ACF4D42D52C}"/>
              </a:ext>
            </a:extLst>
          </p:cNvPr>
          <p:cNvSpPr/>
          <p:nvPr/>
        </p:nvSpPr>
        <p:spPr>
          <a:xfrm>
            <a:off x="0" y="0"/>
            <a:ext cx="5083904" cy="5304058"/>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60898" t="-54401"/>
            </a:stretch>
          </a:blipFill>
        </p:spPr>
        <p:txBody>
          <a:bodyPr/>
          <a:lstStyle/>
          <a:p>
            <a:endParaRPr lang="en-AU" sz="1200" noProof="0" dirty="0"/>
          </a:p>
        </p:txBody>
      </p:sp>
      <p:pic>
        <p:nvPicPr>
          <p:cNvPr id="33" name="Picture 32" descr="A purple dots in a black background&#10;&#10;AI-generated content may be incorrect.">
            <a:extLst>
              <a:ext uri="{FF2B5EF4-FFF2-40B4-BE49-F238E27FC236}">
                <a16:creationId xmlns:a16="http://schemas.microsoft.com/office/drawing/2014/main" id="{6F9A9E13-5DC1-C5DB-207E-29028E0568A2}"/>
              </a:ext>
            </a:extLst>
          </p:cNvPr>
          <p:cNvPicPr>
            <a:picLocks noChangeAspect="1"/>
          </p:cNvPicPr>
          <p:nvPr/>
        </p:nvPicPr>
        <p:blipFill>
          <a:blip r:embed="rId4"/>
          <a:stretch>
            <a:fillRect/>
          </a:stretch>
        </p:blipFill>
        <p:spPr>
          <a:xfrm rot="11753029">
            <a:off x="-1293726" y="2332605"/>
            <a:ext cx="6299425" cy="6293875"/>
          </a:xfrm>
          <a:prstGeom prst="rect">
            <a:avLst/>
          </a:prstGeom>
        </p:spPr>
      </p:pic>
      <p:grpSp>
        <p:nvGrpSpPr>
          <p:cNvPr id="5" name="Group 4">
            <a:extLst>
              <a:ext uri="{FF2B5EF4-FFF2-40B4-BE49-F238E27FC236}">
                <a16:creationId xmlns:a16="http://schemas.microsoft.com/office/drawing/2014/main" id="{68223025-C504-103D-B741-00587DF313A7}"/>
              </a:ext>
            </a:extLst>
          </p:cNvPr>
          <p:cNvGrpSpPr/>
          <p:nvPr/>
        </p:nvGrpSpPr>
        <p:grpSpPr>
          <a:xfrm>
            <a:off x="335409" y="167536"/>
            <a:ext cx="11376491" cy="2215941"/>
            <a:chOff x="335409" y="167536"/>
            <a:chExt cx="11376491" cy="2215941"/>
          </a:xfrm>
        </p:grpSpPr>
        <p:sp>
          <p:nvSpPr>
            <p:cNvPr id="8" name="Freeform 5">
              <a:extLst>
                <a:ext uri="{FF2B5EF4-FFF2-40B4-BE49-F238E27FC236}">
                  <a16:creationId xmlns:a16="http://schemas.microsoft.com/office/drawing/2014/main" id="{7D406AA0-F707-68E2-19A9-2A37EA95C18E}"/>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6">
              <a:extLst>
                <a:ext uri="{FF2B5EF4-FFF2-40B4-BE49-F238E27FC236}">
                  <a16:creationId xmlns:a16="http://schemas.microsoft.com/office/drawing/2014/main" id="{00DC1FFA-2C6A-6A62-7275-357C5C27B3F5}"/>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8" name="Group 17">
            <a:extLst>
              <a:ext uri="{FF2B5EF4-FFF2-40B4-BE49-F238E27FC236}">
                <a16:creationId xmlns:a16="http://schemas.microsoft.com/office/drawing/2014/main" id="{6E0D091B-5884-FF99-9737-5F57B4C082D1}"/>
              </a:ext>
            </a:extLst>
          </p:cNvPr>
          <p:cNvGrpSpPr/>
          <p:nvPr/>
        </p:nvGrpSpPr>
        <p:grpSpPr>
          <a:xfrm>
            <a:off x="6280628" y="2519914"/>
            <a:ext cx="5619463" cy="4111188"/>
            <a:chOff x="6280628" y="2519914"/>
            <a:chExt cx="5619463" cy="4111188"/>
          </a:xfrm>
        </p:grpSpPr>
        <p:sp>
          <p:nvSpPr>
            <p:cNvPr id="11" name="Freeform 9">
              <a:extLst>
                <a:ext uri="{FF2B5EF4-FFF2-40B4-BE49-F238E27FC236}">
                  <a16:creationId xmlns:a16="http://schemas.microsoft.com/office/drawing/2014/main" id="{E0647D85-3C7A-81BE-F731-091917DB1297}"/>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3" name="Freeform 9">
              <a:extLst>
                <a:ext uri="{FF2B5EF4-FFF2-40B4-BE49-F238E27FC236}">
                  <a16:creationId xmlns:a16="http://schemas.microsoft.com/office/drawing/2014/main" id="{A04337B8-DB61-88E4-FD82-5C534F68F620}"/>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7" name="Group 16">
            <a:extLst>
              <a:ext uri="{FF2B5EF4-FFF2-40B4-BE49-F238E27FC236}">
                <a16:creationId xmlns:a16="http://schemas.microsoft.com/office/drawing/2014/main" id="{24105E25-88C9-EC60-23A0-8BB724385409}"/>
              </a:ext>
            </a:extLst>
          </p:cNvPr>
          <p:cNvGrpSpPr/>
          <p:nvPr/>
        </p:nvGrpSpPr>
        <p:grpSpPr>
          <a:xfrm>
            <a:off x="560275" y="2587282"/>
            <a:ext cx="5420955" cy="3512719"/>
            <a:chOff x="560275" y="2587282"/>
            <a:chExt cx="5420955" cy="3804482"/>
          </a:xfrm>
        </p:grpSpPr>
        <p:sp>
          <p:nvSpPr>
            <p:cNvPr id="15" name="Freeform 8">
              <a:extLst>
                <a:ext uri="{FF2B5EF4-FFF2-40B4-BE49-F238E27FC236}">
                  <a16:creationId xmlns:a16="http://schemas.microsoft.com/office/drawing/2014/main" id="{239A7828-057D-BAC5-FD1B-CA8009F6C652}"/>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6" name="Freeform 8">
              <a:extLst>
                <a:ext uri="{FF2B5EF4-FFF2-40B4-BE49-F238E27FC236}">
                  <a16:creationId xmlns:a16="http://schemas.microsoft.com/office/drawing/2014/main" id="{FCF5743E-41A4-B079-87BA-D5535B4EF518}"/>
                </a:ext>
              </a:extLst>
            </p:cNvPr>
            <p:cNvSpPr/>
            <p:nvPr/>
          </p:nvSpPr>
          <p:spPr>
            <a:xfrm rot="10800000">
              <a:off x="560275" y="2746667"/>
              <a:ext cx="5420955" cy="3645097"/>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4" name="Title 13">
            <a:extLst>
              <a:ext uri="{FF2B5EF4-FFF2-40B4-BE49-F238E27FC236}">
                <a16:creationId xmlns:a16="http://schemas.microsoft.com/office/drawing/2014/main" id="{09DC7CAE-9612-0C5E-33C4-85FC141175D9}"/>
              </a:ext>
            </a:extLst>
          </p:cNvPr>
          <p:cNvSpPr>
            <a:spLocks noGrp="1"/>
          </p:cNvSpPr>
          <p:nvPr>
            <p:ph type="title"/>
          </p:nvPr>
        </p:nvSpPr>
        <p:spPr>
          <a:xfrm>
            <a:off x="952894" y="866329"/>
            <a:ext cx="2656694" cy="430887"/>
          </a:xfrm>
        </p:spPr>
        <p:txBody>
          <a:bodyPr/>
          <a:lstStyle/>
          <a:p>
            <a:r>
              <a:rPr lang="en-US" dirty="0">
                <a:solidFill>
                  <a:schemeClr val="accent6"/>
                </a:solidFill>
              </a:rPr>
              <a:t>Scenario </a:t>
            </a:r>
          </a:p>
        </p:txBody>
      </p:sp>
      <p:sp>
        <p:nvSpPr>
          <p:cNvPr id="12" name="Text Placeholder 11">
            <a:extLst>
              <a:ext uri="{FF2B5EF4-FFF2-40B4-BE49-F238E27FC236}">
                <a16:creationId xmlns:a16="http://schemas.microsoft.com/office/drawing/2014/main" id="{3925B45C-5A95-8224-061C-E2F6BA6C7B16}"/>
              </a:ext>
            </a:extLst>
          </p:cNvPr>
          <p:cNvSpPr>
            <a:spLocks noGrp="1"/>
          </p:cNvSpPr>
          <p:nvPr>
            <p:ph type="body" sz="quarter" idx="13"/>
          </p:nvPr>
        </p:nvSpPr>
        <p:spPr>
          <a:xfrm>
            <a:off x="3376565" y="779263"/>
            <a:ext cx="7135960" cy="1035906"/>
          </a:xfrm>
        </p:spPr>
        <p:txBody>
          <a:bodyPr/>
          <a:lstStyle/>
          <a:p>
            <a:r>
              <a:rPr lang="en-GB" sz="1800" dirty="0">
                <a:solidFill>
                  <a:schemeClr val="accent6"/>
                </a:solidFill>
              </a:rPr>
              <a:t>Workers at an organisation observe changes in a child’s behaviour that appear concerning. The child’s parent has not proactively raised any concerns with the organisation. </a:t>
            </a:r>
            <a:endParaRPr lang="en-AU" sz="1800" dirty="0">
              <a:solidFill>
                <a:schemeClr val="accent6"/>
              </a:solidFill>
            </a:endParaRPr>
          </a:p>
        </p:txBody>
      </p:sp>
      <p:sp>
        <p:nvSpPr>
          <p:cNvPr id="53" name="Slide Number Placeholder 52">
            <a:extLst>
              <a:ext uri="{FF2B5EF4-FFF2-40B4-BE49-F238E27FC236}">
                <a16:creationId xmlns:a16="http://schemas.microsoft.com/office/drawing/2014/main" id="{BC6A89D2-9615-6B1B-62D8-103F8D73DCA0}"/>
              </a:ext>
            </a:extLst>
          </p:cNvPr>
          <p:cNvSpPr>
            <a:spLocks noGrp="1"/>
          </p:cNvSpPr>
          <p:nvPr>
            <p:ph type="sldNum" sz="quarter" idx="4"/>
          </p:nvPr>
        </p:nvSpPr>
        <p:spPr/>
        <p:txBody>
          <a:bodyPr/>
          <a:lstStyle/>
          <a:p>
            <a:fld id="{118ABE44-7D15-AD4D-9BEF-116E758BCB02}" type="slidenum">
              <a:rPr lang="en-US" smtClean="0"/>
              <a:pPr/>
              <a:t>12</a:t>
            </a:fld>
            <a:endParaRPr lang="en-US" dirty="0"/>
          </a:p>
        </p:txBody>
      </p:sp>
      <p:sp>
        <p:nvSpPr>
          <p:cNvPr id="6" name="Content Placeholder 12">
            <a:extLst>
              <a:ext uri="{FF2B5EF4-FFF2-40B4-BE49-F238E27FC236}">
                <a16:creationId xmlns:a16="http://schemas.microsoft.com/office/drawing/2014/main" id="{66CA7E71-26D1-EBA4-C565-FEAF7B287489}"/>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29" name="Rectangle 28">
            <a:extLst>
              <a:ext uri="{FF2B5EF4-FFF2-40B4-BE49-F238E27FC236}">
                <a16:creationId xmlns:a16="http://schemas.microsoft.com/office/drawing/2014/main" id="{7DD2B843-8864-55A2-A31A-D9E9950AFBCC}"/>
              </a:ext>
            </a:extLst>
          </p:cNvPr>
          <p:cNvSpPr/>
          <p:nvPr/>
        </p:nvSpPr>
        <p:spPr>
          <a:xfrm>
            <a:off x="6612463" y="2587282"/>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rgbClr val="AF3DA0"/>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rgbClr val="AF3DA0"/>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rgbClr val="AF3DA0"/>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rgbClr val="AF3DA0"/>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rgbClr val="AF3DA0"/>
              </a:buClr>
              <a:buFont typeface="Arial" panose="020B0604020202020204" pitchFamily="34" charset="0"/>
              <a:buChar char="•"/>
            </a:pPr>
            <a:r>
              <a:rPr lang="en-AU" sz="1600" dirty="0">
                <a:solidFill>
                  <a:schemeClr val="tx1"/>
                </a:solidFill>
              </a:rPr>
              <a:t>What do you need to develop to fill any gaps?</a:t>
            </a:r>
          </a:p>
        </p:txBody>
      </p:sp>
      <p:sp>
        <p:nvSpPr>
          <p:cNvPr id="31" name="Content Placeholder 12">
            <a:extLst>
              <a:ext uri="{FF2B5EF4-FFF2-40B4-BE49-F238E27FC236}">
                <a16:creationId xmlns:a16="http://schemas.microsoft.com/office/drawing/2014/main" id="{F475021E-85E4-854F-F6AA-839095E131DE}"/>
              </a:ext>
            </a:extLst>
          </p:cNvPr>
          <p:cNvSpPr txBox="1">
            <a:spLocks/>
          </p:cNvSpPr>
          <p:nvPr/>
        </p:nvSpPr>
        <p:spPr>
          <a:xfrm>
            <a:off x="1121065" y="3029388"/>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rgbClr val="AF3DA0"/>
              </a:buClr>
              <a:buFont typeface="Arial" panose="020B0604020202020204" pitchFamily="34" charset="0"/>
              <a:buChar char="•"/>
            </a:pPr>
            <a:r>
              <a:rPr lang="en-AU" dirty="0"/>
              <a:t>How does Child Safe Standard 3 apply? </a:t>
            </a:r>
          </a:p>
          <a:p>
            <a:pPr marL="285750" lvl="0" indent="-285750">
              <a:lnSpc>
                <a:spcPct val="100000"/>
              </a:lnSpc>
              <a:spcBef>
                <a:spcPts val="600"/>
              </a:spcBef>
              <a:spcAft>
                <a:spcPts val="0"/>
              </a:spcAft>
              <a:buClr>
                <a:srgbClr val="AF3DA0"/>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rgbClr val="AF3DA0"/>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rgbClr val="AF3DA0"/>
              </a:buClr>
              <a:buFont typeface="Arial" panose="020B0604020202020204" pitchFamily="34" charset="0"/>
              <a:buChar char="•"/>
            </a:pPr>
            <a:r>
              <a:rPr lang="en-AU" dirty="0"/>
              <a:t>What reflection and feedback processes could be implemented to ensure you are continuously improving?</a:t>
            </a:r>
          </a:p>
        </p:txBody>
      </p:sp>
    </p:spTree>
    <p:extLst>
      <p:ext uri="{BB962C8B-B14F-4D97-AF65-F5344CB8AC3E}">
        <p14:creationId xmlns:p14="http://schemas.microsoft.com/office/powerpoint/2010/main" val="2123775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EF1A0-9C1E-6B60-F6B0-ECAB5EEA3DB2}"/>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DB8B644D-3BAE-CFEE-9B8F-E40CFFCD29E3}"/>
              </a:ext>
            </a:extLst>
          </p:cNvPr>
          <p:cNvPicPr>
            <a:picLocks noGrp="1" noChangeAspect="1"/>
          </p:cNvPicPr>
          <p:nvPr>
            <p:ph type="pic" sz="quarter" idx="18"/>
          </p:nvPr>
        </p:nvPicPr>
        <p:blipFill>
          <a:blip r:embed="rId3"/>
          <a:srcRect l="16385" t="161" r="25359" b="-161"/>
          <a:stretch>
            <a:fillRect/>
          </a:stretch>
        </p:blipFill>
        <p:spPr>
          <a:xfrm>
            <a:off x="6197755" y="0"/>
            <a:ext cx="5994245" cy="6885384"/>
          </a:xfrm>
        </p:spPr>
      </p:pic>
      <p:sp>
        <p:nvSpPr>
          <p:cNvPr id="14" name="Title 13">
            <a:extLst>
              <a:ext uri="{FF2B5EF4-FFF2-40B4-BE49-F238E27FC236}">
                <a16:creationId xmlns:a16="http://schemas.microsoft.com/office/drawing/2014/main" id="{38280DEB-42F5-6341-536B-D22F7A190DD6}"/>
              </a:ext>
            </a:extLst>
          </p:cNvPr>
          <p:cNvSpPr>
            <a:spLocks noGrp="1"/>
          </p:cNvSpPr>
          <p:nvPr>
            <p:ph type="title"/>
          </p:nvPr>
        </p:nvSpPr>
        <p:spPr>
          <a:xfrm>
            <a:off x="480099" y="475200"/>
            <a:ext cx="4247749" cy="430887"/>
          </a:xfrm>
        </p:spPr>
        <p:txBody>
          <a:bodyPr/>
          <a:lstStyle/>
          <a:p>
            <a:r>
              <a:rPr lang="en-US" dirty="0"/>
              <a:t>Key takeaways</a:t>
            </a:r>
          </a:p>
        </p:txBody>
      </p:sp>
      <p:sp>
        <p:nvSpPr>
          <p:cNvPr id="7" name="Content Placeholder 12">
            <a:extLst>
              <a:ext uri="{FF2B5EF4-FFF2-40B4-BE49-F238E27FC236}">
                <a16:creationId xmlns:a16="http://schemas.microsoft.com/office/drawing/2014/main" id="{260742E4-1E47-9AD7-52DE-4D4A1A9B7036}"/>
              </a:ext>
            </a:extLst>
          </p:cNvPr>
          <p:cNvSpPr txBox="1">
            <a:spLocks/>
          </p:cNvSpPr>
          <p:nvPr/>
        </p:nvSpPr>
        <p:spPr>
          <a:xfrm>
            <a:off x="407368" y="1196752"/>
            <a:ext cx="6120631" cy="4968552"/>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AF3DA0"/>
              </a:buClr>
              <a:buFont typeface="Arial" panose="020B0604020202020204" pitchFamily="34" charset="0"/>
              <a:buChar char="•"/>
            </a:pPr>
            <a:r>
              <a:rPr lang="en-GB" dirty="0">
                <a:solidFill>
                  <a:schemeClr val="accent6"/>
                </a:solidFill>
              </a:rPr>
              <a:t>Children’s safety is strengthened when families and communities are informed and engaged and are active partners in promoting safe environments for children.</a:t>
            </a:r>
          </a:p>
          <a:p>
            <a:pPr marL="285750" indent="-285750">
              <a:buClr>
                <a:srgbClr val="AF3DA0"/>
              </a:buClr>
              <a:buFont typeface="Arial" panose="020B0604020202020204" pitchFamily="34" charset="0"/>
              <a:buChar char="•"/>
            </a:pPr>
            <a:r>
              <a:rPr lang="en-GB" dirty="0">
                <a:solidFill>
                  <a:schemeClr val="accent6"/>
                </a:solidFill>
              </a:rPr>
              <a:t>Families and communities play a critical, shared role in protecting children, and organisations should look for ways to foster strong, transparent relationships with them.</a:t>
            </a:r>
          </a:p>
          <a:p>
            <a:pPr marL="285750" indent="-285750">
              <a:buClr>
                <a:srgbClr val="AF3DA0"/>
              </a:buClr>
              <a:buFont typeface="Arial" panose="020B0604020202020204" pitchFamily="34" charset="0"/>
              <a:buChar char="•"/>
            </a:pPr>
            <a:r>
              <a:rPr lang="en-GB" dirty="0">
                <a:solidFill>
                  <a:schemeClr val="accent6"/>
                </a:solidFill>
              </a:rPr>
              <a:t>You can do this by providing opportunities for families to participate in decisions affecting their child, which could include developing or reviewing policies and practices.</a:t>
            </a:r>
          </a:p>
          <a:p>
            <a:pPr marL="285750" indent="-285750">
              <a:buClr>
                <a:srgbClr val="AF3DA0"/>
              </a:buClr>
              <a:buFont typeface="Arial" panose="020B0604020202020204" pitchFamily="34" charset="0"/>
              <a:buChar char="•"/>
            </a:pPr>
            <a:r>
              <a:rPr lang="en-GB" dirty="0">
                <a:solidFill>
                  <a:schemeClr val="accent6"/>
                </a:solidFill>
              </a:rPr>
              <a:t>Look for ways to communicate meaningfully and regularly with families and communities about your approach to protecting children’s safety.</a:t>
            </a:r>
          </a:p>
          <a:p>
            <a:pPr marL="285750" indent="-285750">
              <a:buClr>
                <a:srgbClr val="AF3DA0"/>
              </a:buClr>
              <a:buFont typeface="Arial" panose="020B0604020202020204" pitchFamily="34" charset="0"/>
              <a:buChar char="•"/>
            </a:pPr>
            <a:r>
              <a:rPr lang="en-GB" dirty="0">
                <a:solidFill>
                  <a:schemeClr val="accent6"/>
                </a:solidFill>
              </a:rPr>
              <a:t>Provide families and communities with clear and accessible information about your safety and wellbeing policies and practices.</a:t>
            </a:r>
          </a:p>
        </p:txBody>
      </p:sp>
      <p:sp>
        <p:nvSpPr>
          <p:cNvPr id="5" name="Freeform 8">
            <a:extLst>
              <a:ext uri="{FF2B5EF4-FFF2-40B4-BE49-F238E27FC236}">
                <a16:creationId xmlns:a16="http://schemas.microsoft.com/office/drawing/2014/main" id="{10044659-7205-820C-C71A-A29E13CBD030}"/>
              </a:ext>
            </a:extLst>
          </p:cNvPr>
          <p:cNvSpPr/>
          <p:nvPr/>
        </p:nvSpPr>
        <p:spPr>
          <a:xfrm rot="10800000">
            <a:off x="6890041" y="4807022"/>
            <a:ext cx="3960441" cy="2005596"/>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6" name="Content Placeholder 4">
            <a:extLst>
              <a:ext uri="{FF2B5EF4-FFF2-40B4-BE49-F238E27FC236}">
                <a16:creationId xmlns:a16="http://schemas.microsoft.com/office/drawing/2014/main" id="{C6877931-24B3-246C-A5EC-8E4432BE25B5}"/>
              </a:ext>
            </a:extLst>
          </p:cNvPr>
          <p:cNvSpPr txBox="1">
            <a:spLocks/>
          </p:cNvSpPr>
          <p:nvPr/>
        </p:nvSpPr>
        <p:spPr>
          <a:xfrm>
            <a:off x="7375159" y="5157192"/>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6"/>
                </a:solidFill>
              </a:rPr>
              <a:t>Based on what you have heard about this Standard, </a:t>
            </a:r>
            <a:r>
              <a:rPr lang="en-GB" b="1" dirty="0">
                <a:solidFill>
                  <a:schemeClr val="accent6"/>
                </a:solidFill>
              </a:rPr>
              <a:t>discuss the actions you need to take </a:t>
            </a:r>
            <a:r>
              <a:rPr lang="en-GB" dirty="0">
                <a:solidFill>
                  <a:schemeClr val="accent6"/>
                </a:solidFill>
              </a:rPr>
              <a:t>to implement it in your organisation</a:t>
            </a:r>
          </a:p>
        </p:txBody>
      </p:sp>
    </p:spTree>
    <p:extLst>
      <p:ext uri="{BB962C8B-B14F-4D97-AF65-F5344CB8AC3E}">
        <p14:creationId xmlns:p14="http://schemas.microsoft.com/office/powerpoint/2010/main" val="29966924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3C797-93BB-066D-9D91-CB466C4C37F9}"/>
            </a:ext>
          </a:extLst>
        </p:cNvPr>
        <p:cNvGrpSpPr/>
        <p:nvPr/>
      </p:nvGrpSpPr>
      <p:grpSpPr>
        <a:xfrm>
          <a:off x="0" y="0"/>
          <a:ext cx="0" cy="0"/>
          <a:chOff x="0" y="0"/>
          <a:chExt cx="0" cy="0"/>
        </a:xfrm>
      </p:grpSpPr>
      <p:sp>
        <p:nvSpPr>
          <p:cNvPr id="53" name="Slide Number Placeholder 52">
            <a:extLst>
              <a:ext uri="{FF2B5EF4-FFF2-40B4-BE49-F238E27FC236}">
                <a16:creationId xmlns:a16="http://schemas.microsoft.com/office/drawing/2014/main" id="{88CA3133-B62D-F399-2852-4C7E2E7093C4}"/>
              </a:ext>
            </a:extLst>
          </p:cNvPr>
          <p:cNvSpPr>
            <a:spLocks noGrp="1"/>
          </p:cNvSpPr>
          <p:nvPr>
            <p:ph type="sldNum" sz="quarter" idx="10"/>
          </p:nvPr>
        </p:nvSpPr>
        <p:spPr>
          <a:xfrm>
            <a:off x="11367095" y="6462969"/>
            <a:ext cx="344805" cy="153888"/>
          </a:xfrm>
        </p:spPr>
        <p:txBody>
          <a:bodyPr/>
          <a:lstStyle/>
          <a:p>
            <a:fld id="{118ABE44-7D15-AD4D-9BEF-116E758BCB02}" type="slidenum">
              <a:rPr lang="en-US" smtClean="0"/>
              <a:pPr/>
              <a:t>14</a:t>
            </a:fld>
            <a:endParaRPr lang="en-US" dirty="0"/>
          </a:p>
        </p:txBody>
      </p:sp>
      <p:sp>
        <p:nvSpPr>
          <p:cNvPr id="4" name="Footer Placeholder 3">
            <a:extLst>
              <a:ext uri="{FF2B5EF4-FFF2-40B4-BE49-F238E27FC236}">
                <a16:creationId xmlns:a16="http://schemas.microsoft.com/office/drawing/2014/main" id="{68877C8E-DAB5-3F9E-78CC-29348395C7D4}"/>
              </a:ext>
            </a:extLst>
          </p:cNvPr>
          <p:cNvSpPr>
            <a:spLocks noGrp="1"/>
          </p:cNvSpPr>
          <p:nvPr>
            <p:ph type="ftr" sz="quarter" idx="11"/>
          </p:nvPr>
        </p:nvSpPr>
        <p:spPr>
          <a:xfrm>
            <a:off x="479376" y="6464449"/>
            <a:ext cx="4114800" cy="153888"/>
          </a:xfrm>
        </p:spPr>
        <p:txBody>
          <a:bodyPr/>
          <a:lstStyle/>
          <a:p>
            <a:r>
              <a:rPr lang="en-US"/>
              <a:t>Insert document title</a:t>
            </a:r>
            <a:endParaRPr lang="en-US" dirty="0"/>
          </a:p>
        </p:txBody>
      </p:sp>
      <p:pic>
        <p:nvPicPr>
          <p:cNvPr id="4098" name="Picture 2">
            <a:extLst>
              <a:ext uri="{FF2B5EF4-FFF2-40B4-BE49-F238E27FC236}">
                <a16:creationId xmlns:a16="http://schemas.microsoft.com/office/drawing/2014/main" id="{00F5903E-7EB8-769C-0D28-DB8363D8E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775" b="13775"/>
          <a:stretch>
            <a:fillRect/>
          </a:stretch>
        </p:blipFill>
        <p:spPr bwMode="auto">
          <a:xfrm>
            <a:off x="479376" y="1772816"/>
            <a:ext cx="6096000" cy="33123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2FF33197-9FB5-B1FE-94CD-F33AEDFBA122}"/>
              </a:ext>
            </a:extLst>
          </p:cNvPr>
          <p:cNvSpPr/>
          <p:nvPr/>
        </p:nvSpPr>
        <p:spPr>
          <a:xfrm>
            <a:off x="0" y="0"/>
            <a:ext cx="12192000" cy="69573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Slide Number Placeholder 52">
            <a:extLst>
              <a:ext uri="{FF2B5EF4-FFF2-40B4-BE49-F238E27FC236}">
                <a16:creationId xmlns:a16="http://schemas.microsoft.com/office/drawing/2014/main" id="{F908BD19-96F0-59A1-5612-B98EEFEEE657}"/>
              </a:ext>
            </a:extLst>
          </p:cNvPr>
          <p:cNvSpPr txBox="1">
            <a:spLocks/>
          </p:cNvSpPr>
          <p:nvPr/>
        </p:nvSpPr>
        <p:spPr>
          <a:xfrm>
            <a:off x="11367095" y="6462969"/>
            <a:ext cx="344805" cy="153888"/>
          </a:xfrm>
          <a:prstGeom prst="rect">
            <a:avLst/>
          </a:prstGeom>
        </p:spPr>
        <p:txBody>
          <a:bodyPr vert="horz" lIns="0" tIns="0" rIns="0" bIns="0" rtlCol="0" anchor="ctr">
            <a:spAutoFit/>
          </a:bodyPr>
          <a:lstStyle>
            <a:defPPr>
              <a:defRPr lang="en-US"/>
            </a:defPPr>
            <a:lvl1pPr marL="0" algn="r" defTabSz="914400" rtl="0" eaLnBrk="1" latinLnBrk="0" hangingPunct="1">
              <a:defRPr sz="1000" b="1" i="0" kern="1200">
                <a:solidFill>
                  <a:schemeClr val="accent6"/>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ABE44-7D15-AD4D-9BEF-116E758BCB02}" type="slidenum">
              <a:rPr lang="en-US" smtClean="0"/>
              <a:pPr/>
              <a:t>14</a:t>
            </a:fld>
            <a:endParaRPr lang="en-US" dirty="0"/>
          </a:p>
        </p:txBody>
      </p:sp>
      <p:pic>
        <p:nvPicPr>
          <p:cNvPr id="4100" name="Picture 4">
            <a:hlinkClick r:id="rId4"/>
            <a:extLst>
              <a:ext uri="{FF2B5EF4-FFF2-40B4-BE49-F238E27FC236}">
                <a16:creationId xmlns:a16="http://schemas.microsoft.com/office/drawing/2014/main" id="{AC6F5DB8-736B-BE99-1D8C-63A18088471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042" b="13509"/>
          <a:stretch>
            <a:fillRect/>
          </a:stretch>
        </p:blipFill>
        <p:spPr bwMode="auto">
          <a:xfrm>
            <a:off x="751516" y="524981"/>
            <a:ext cx="10688967" cy="5808037"/>
          </a:xfrm>
          <a:prstGeom prst="roundRect">
            <a:avLst>
              <a:gd name="adj" fmla="val 4167"/>
            </a:avLst>
          </a:prstGeom>
          <a:solidFill>
            <a:srgbClr val="FFFFFF"/>
          </a:solidFill>
          <a:ln w="76200" cap="sq">
            <a:solidFill>
              <a:srgbClr val="FFA02D"/>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Freeform 8">
            <a:extLst>
              <a:ext uri="{FF2B5EF4-FFF2-40B4-BE49-F238E27FC236}">
                <a16:creationId xmlns:a16="http://schemas.microsoft.com/office/drawing/2014/main" id="{2EE25259-40B7-0E67-C249-647680B28347}"/>
              </a:ext>
            </a:extLst>
          </p:cNvPr>
          <p:cNvSpPr/>
          <p:nvPr/>
        </p:nvSpPr>
        <p:spPr>
          <a:xfrm rot="10800000">
            <a:off x="6960096" y="4607899"/>
            <a:ext cx="5112571" cy="2235445"/>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5" name="TextBox 14">
            <a:extLst>
              <a:ext uri="{FF2B5EF4-FFF2-40B4-BE49-F238E27FC236}">
                <a16:creationId xmlns:a16="http://schemas.microsoft.com/office/drawing/2014/main" id="{EAA9FE6A-E0BF-5F57-BA81-CFBBFCE12273}"/>
              </a:ext>
            </a:extLst>
          </p:cNvPr>
          <p:cNvSpPr txBox="1"/>
          <p:nvPr/>
        </p:nvSpPr>
        <p:spPr>
          <a:xfrm>
            <a:off x="6971054" y="4853100"/>
            <a:ext cx="4837866" cy="1661993"/>
          </a:xfrm>
          <a:prstGeom prst="rect">
            <a:avLst/>
          </a:prstGeom>
          <a:noFill/>
        </p:spPr>
        <p:txBody>
          <a:bodyPr wrap="square" rtlCol="0">
            <a:spAutoFit/>
          </a:bodyPr>
          <a:lstStyle/>
          <a:p>
            <a:pPr algn="ctr"/>
            <a:r>
              <a:rPr lang="en-US" sz="2000" b="1" dirty="0"/>
              <a:t>Watch the video then discuss:</a:t>
            </a:r>
          </a:p>
          <a:p>
            <a:pPr algn="ctr"/>
            <a:endParaRPr lang="en-US" dirty="0"/>
          </a:p>
          <a:p>
            <a:pPr marL="755650" lvl="1" indent="-285750">
              <a:spcAft>
                <a:spcPts val="600"/>
              </a:spcAft>
              <a:buFont typeface="Arial" panose="020B0604020202020204" pitchFamily="34" charset="0"/>
              <a:buChar char="•"/>
            </a:pPr>
            <a:r>
              <a:rPr lang="en-US" dirty="0"/>
              <a:t>What do we do well?</a:t>
            </a:r>
          </a:p>
          <a:p>
            <a:pPr marL="755650" lvl="1" indent="-285750">
              <a:spcAft>
                <a:spcPts val="600"/>
              </a:spcAft>
              <a:buFont typeface="Arial" panose="020B0604020202020204" pitchFamily="34" charset="0"/>
              <a:buChar char="•"/>
            </a:pPr>
            <a:r>
              <a:rPr lang="en-US" dirty="0"/>
              <a:t>Where could we improve?</a:t>
            </a:r>
          </a:p>
          <a:p>
            <a:pPr marL="755650" lvl="1" indent="-285750">
              <a:spcAft>
                <a:spcPts val="600"/>
              </a:spcAft>
              <a:buFont typeface="Arial" panose="020B0604020202020204" pitchFamily="34" charset="0"/>
              <a:buChar char="•"/>
            </a:pPr>
            <a:r>
              <a:rPr lang="en-US" dirty="0"/>
              <a:t>What is currently missing or not done?</a:t>
            </a:r>
            <a:endParaRPr lang="en-AU" dirty="0"/>
          </a:p>
        </p:txBody>
      </p:sp>
      <p:sp>
        <p:nvSpPr>
          <p:cNvPr id="16" name="TextBox 15">
            <a:extLst>
              <a:ext uri="{FF2B5EF4-FFF2-40B4-BE49-F238E27FC236}">
                <a16:creationId xmlns:a16="http://schemas.microsoft.com/office/drawing/2014/main" id="{8DAABE8A-4AA3-1ECE-65CA-B4B6A7900B96}"/>
              </a:ext>
            </a:extLst>
          </p:cNvPr>
          <p:cNvSpPr txBox="1"/>
          <p:nvPr/>
        </p:nvSpPr>
        <p:spPr>
          <a:xfrm>
            <a:off x="911424" y="6515093"/>
            <a:ext cx="6048672" cy="369332"/>
          </a:xfrm>
          <a:prstGeom prst="rect">
            <a:avLst/>
          </a:prstGeom>
          <a:noFill/>
        </p:spPr>
        <p:txBody>
          <a:bodyPr wrap="square" rtlCol="0">
            <a:spAutoFit/>
          </a:bodyPr>
          <a:lstStyle/>
          <a:p>
            <a:r>
              <a:rPr lang="en-GB" dirty="0">
                <a:solidFill>
                  <a:schemeClr val="accent6"/>
                </a:solidFill>
              </a:rPr>
              <a:t>WATCH </a:t>
            </a:r>
            <a:r>
              <a:rPr lang="en-GB" dirty="0">
                <a:solidFill>
                  <a:schemeClr val="accent6"/>
                </a:solidFill>
                <a:hlinkClick r:id="rId7">
                  <a:extLst>
                    <a:ext uri="{A12FA001-AC4F-418D-AE19-62706E023703}">
                      <ahyp:hlinkClr xmlns:ahyp="http://schemas.microsoft.com/office/drawing/2018/hyperlinkcolor" val="tx"/>
                    </a:ext>
                  </a:extLst>
                </a:hlinkClick>
              </a:rPr>
              <a:t>Standard 4: Equity and diversity</a:t>
            </a:r>
            <a:endParaRPr lang="en-AU" dirty="0">
              <a:solidFill>
                <a:schemeClr val="accent6"/>
              </a:solidFill>
            </a:endParaRPr>
          </a:p>
        </p:txBody>
      </p:sp>
    </p:spTree>
    <p:extLst>
      <p:ext uri="{BB962C8B-B14F-4D97-AF65-F5344CB8AC3E}">
        <p14:creationId xmlns:p14="http://schemas.microsoft.com/office/powerpoint/2010/main" val="4356885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71461-87A9-0B26-6E2B-A5146AA07D30}"/>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3FA8F6C2-EED0-8188-3BF6-227CF925B677}"/>
              </a:ext>
            </a:extLst>
          </p:cNvPr>
          <p:cNvGrpSpPr/>
          <p:nvPr/>
        </p:nvGrpSpPr>
        <p:grpSpPr>
          <a:xfrm>
            <a:off x="0" y="0"/>
            <a:ext cx="12192000" cy="6858000"/>
            <a:chOff x="0" y="0"/>
            <a:chExt cx="12192000" cy="6858000"/>
          </a:xfrm>
        </p:grpSpPr>
        <p:sp>
          <p:nvSpPr>
            <p:cNvPr id="2" name="Rectangle 1">
              <a:extLst>
                <a:ext uri="{FF2B5EF4-FFF2-40B4-BE49-F238E27FC236}">
                  <a16:creationId xmlns:a16="http://schemas.microsoft.com/office/drawing/2014/main" id="{F9F7ADA4-DA8F-1409-A7C0-D5054D5CF688}"/>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3">
              <a:extLst>
                <a:ext uri="{FF2B5EF4-FFF2-40B4-BE49-F238E27FC236}">
                  <a16:creationId xmlns:a16="http://schemas.microsoft.com/office/drawing/2014/main" id="{80291D9F-4A71-D248-FE15-3A1C1FFEEFA6}"/>
                </a:ext>
              </a:extLst>
            </p:cNvPr>
            <p:cNvSpPr/>
            <p:nvPr/>
          </p:nvSpPr>
          <p:spPr>
            <a:xfrm>
              <a:off x="0" y="0"/>
              <a:ext cx="5083904" cy="5304058"/>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60898" t="-54401"/>
              </a:stretch>
            </a:blipFill>
          </p:spPr>
          <p:txBody>
            <a:bodyPr/>
            <a:lstStyle/>
            <a:p>
              <a:endParaRPr lang="en-AU" sz="1200" noProof="0" dirty="0"/>
            </a:p>
          </p:txBody>
        </p:sp>
      </p:grpSp>
      <p:grpSp>
        <p:nvGrpSpPr>
          <p:cNvPr id="5" name="Group 4">
            <a:extLst>
              <a:ext uri="{FF2B5EF4-FFF2-40B4-BE49-F238E27FC236}">
                <a16:creationId xmlns:a16="http://schemas.microsoft.com/office/drawing/2014/main" id="{FF51D306-0D78-70E9-8201-EE819F898EF9}"/>
              </a:ext>
            </a:extLst>
          </p:cNvPr>
          <p:cNvGrpSpPr/>
          <p:nvPr/>
        </p:nvGrpSpPr>
        <p:grpSpPr>
          <a:xfrm>
            <a:off x="335409" y="167536"/>
            <a:ext cx="11376491" cy="2215941"/>
            <a:chOff x="335409" y="167536"/>
            <a:chExt cx="11376491" cy="2215941"/>
          </a:xfrm>
        </p:grpSpPr>
        <p:sp>
          <p:nvSpPr>
            <p:cNvPr id="8" name="Freeform 5">
              <a:extLst>
                <a:ext uri="{FF2B5EF4-FFF2-40B4-BE49-F238E27FC236}">
                  <a16:creationId xmlns:a16="http://schemas.microsoft.com/office/drawing/2014/main" id="{3CA4FD66-1CAB-780F-CA2C-FC49E030D55A}"/>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6">
              <a:extLst>
                <a:ext uri="{FF2B5EF4-FFF2-40B4-BE49-F238E27FC236}">
                  <a16:creationId xmlns:a16="http://schemas.microsoft.com/office/drawing/2014/main" id="{7916679E-73F6-5276-88E5-6A4FF2E0B6C8}"/>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pic>
        <p:nvPicPr>
          <p:cNvPr id="23" name="Picture 22" descr="A yellow dots in a black background&#10;&#10;AI-generated content may be incorrect.">
            <a:extLst>
              <a:ext uri="{FF2B5EF4-FFF2-40B4-BE49-F238E27FC236}">
                <a16:creationId xmlns:a16="http://schemas.microsoft.com/office/drawing/2014/main" id="{95A60AB0-BDA0-6903-5265-D25176D3B965}"/>
              </a:ext>
            </a:extLst>
          </p:cNvPr>
          <p:cNvPicPr>
            <a:picLocks noChangeAspect="1"/>
          </p:cNvPicPr>
          <p:nvPr/>
        </p:nvPicPr>
        <p:blipFill>
          <a:blip r:embed="rId8"/>
          <a:stretch>
            <a:fillRect/>
          </a:stretch>
        </p:blipFill>
        <p:spPr>
          <a:xfrm rot="7885011">
            <a:off x="3111549" y="2951928"/>
            <a:ext cx="5027822" cy="5023392"/>
          </a:xfrm>
          <a:prstGeom prst="rect">
            <a:avLst/>
          </a:prstGeom>
        </p:spPr>
      </p:pic>
      <p:grpSp>
        <p:nvGrpSpPr>
          <p:cNvPr id="18" name="Group 17">
            <a:extLst>
              <a:ext uri="{FF2B5EF4-FFF2-40B4-BE49-F238E27FC236}">
                <a16:creationId xmlns:a16="http://schemas.microsoft.com/office/drawing/2014/main" id="{F277DFBD-12F0-4214-9537-EEBC0B0C6BAE}"/>
              </a:ext>
            </a:extLst>
          </p:cNvPr>
          <p:cNvGrpSpPr/>
          <p:nvPr/>
        </p:nvGrpSpPr>
        <p:grpSpPr>
          <a:xfrm>
            <a:off x="6280628" y="2519914"/>
            <a:ext cx="5619463" cy="4111188"/>
            <a:chOff x="6280628" y="2519914"/>
            <a:chExt cx="5619463" cy="4111188"/>
          </a:xfrm>
        </p:grpSpPr>
        <p:sp>
          <p:nvSpPr>
            <p:cNvPr id="11" name="Freeform 9">
              <a:extLst>
                <a:ext uri="{FF2B5EF4-FFF2-40B4-BE49-F238E27FC236}">
                  <a16:creationId xmlns:a16="http://schemas.microsoft.com/office/drawing/2014/main" id="{8B87A31D-D81C-96F6-A1AA-2C6FE8775864}"/>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3" name="Freeform 9">
              <a:extLst>
                <a:ext uri="{FF2B5EF4-FFF2-40B4-BE49-F238E27FC236}">
                  <a16:creationId xmlns:a16="http://schemas.microsoft.com/office/drawing/2014/main" id="{9F41DC85-23A1-C920-BD8B-57F1FC437B77}"/>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7" name="Group 16">
            <a:extLst>
              <a:ext uri="{FF2B5EF4-FFF2-40B4-BE49-F238E27FC236}">
                <a16:creationId xmlns:a16="http://schemas.microsoft.com/office/drawing/2014/main" id="{7B724547-0062-9F9C-98E5-7C06A838B7CA}"/>
              </a:ext>
            </a:extLst>
          </p:cNvPr>
          <p:cNvGrpSpPr/>
          <p:nvPr/>
        </p:nvGrpSpPr>
        <p:grpSpPr>
          <a:xfrm>
            <a:off x="560274" y="2587282"/>
            <a:ext cx="5420956" cy="3493633"/>
            <a:chOff x="560274" y="2587282"/>
            <a:chExt cx="5420956" cy="3493633"/>
          </a:xfrm>
        </p:grpSpPr>
        <p:sp>
          <p:nvSpPr>
            <p:cNvPr id="15" name="Freeform 8">
              <a:extLst>
                <a:ext uri="{FF2B5EF4-FFF2-40B4-BE49-F238E27FC236}">
                  <a16:creationId xmlns:a16="http://schemas.microsoft.com/office/drawing/2014/main" id="{07BE7485-FCA1-5509-CF16-F8A8ACA52FA2}"/>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6" name="Freeform 8">
              <a:extLst>
                <a:ext uri="{FF2B5EF4-FFF2-40B4-BE49-F238E27FC236}">
                  <a16:creationId xmlns:a16="http://schemas.microsoft.com/office/drawing/2014/main" id="{86E6DCCE-599F-D0DD-CEA5-0E49CF550B9C}"/>
                </a:ext>
              </a:extLst>
            </p:cNvPr>
            <p:cNvSpPr/>
            <p:nvPr/>
          </p:nvSpPr>
          <p:spPr>
            <a:xfrm rot="10800000">
              <a:off x="560274" y="2746666"/>
              <a:ext cx="5420955" cy="3334249"/>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4" name="Title 13">
            <a:extLst>
              <a:ext uri="{FF2B5EF4-FFF2-40B4-BE49-F238E27FC236}">
                <a16:creationId xmlns:a16="http://schemas.microsoft.com/office/drawing/2014/main" id="{78D18C15-9174-1AFA-A3F0-4DF58BB7362E}"/>
              </a:ext>
            </a:extLst>
          </p:cNvPr>
          <p:cNvSpPr>
            <a:spLocks noGrp="1"/>
          </p:cNvSpPr>
          <p:nvPr>
            <p:ph type="title"/>
          </p:nvPr>
        </p:nvSpPr>
        <p:spPr>
          <a:xfrm>
            <a:off x="827938" y="761838"/>
            <a:ext cx="1982607" cy="861774"/>
          </a:xfrm>
        </p:spPr>
        <p:txBody>
          <a:bodyPr/>
          <a:lstStyle/>
          <a:p>
            <a:r>
              <a:rPr lang="en-US" dirty="0"/>
              <a:t>Scenario</a:t>
            </a:r>
            <a:r>
              <a:rPr lang="en-US" sz="2400" dirty="0"/>
              <a:t> </a:t>
            </a:r>
          </a:p>
        </p:txBody>
      </p:sp>
      <p:sp>
        <p:nvSpPr>
          <p:cNvPr id="12" name="Text Placeholder 11">
            <a:extLst>
              <a:ext uri="{FF2B5EF4-FFF2-40B4-BE49-F238E27FC236}">
                <a16:creationId xmlns:a16="http://schemas.microsoft.com/office/drawing/2014/main" id="{507D76C6-8B31-D338-053B-ABCE8DE168BF}"/>
              </a:ext>
            </a:extLst>
          </p:cNvPr>
          <p:cNvSpPr>
            <a:spLocks noGrp="1"/>
          </p:cNvSpPr>
          <p:nvPr>
            <p:ph type="body" sz="quarter" idx="13"/>
          </p:nvPr>
        </p:nvSpPr>
        <p:spPr>
          <a:xfrm>
            <a:off x="3066920" y="679353"/>
            <a:ext cx="8717325" cy="976403"/>
          </a:xfrm>
        </p:spPr>
        <p:txBody>
          <a:bodyPr/>
          <a:lstStyle/>
          <a:p>
            <a:pPr>
              <a:lnSpc>
                <a:spcPct val="100000"/>
              </a:lnSpc>
            </a:pPr>
            <a:r>
              <a:rPr lang="en-US" sz="1800" dirty="0"/>
              <a:t>An organisation conducts a feedback survey with parents and carers. The results show that many families don’t understand the policies and procedures in place to protect children and some don’t feel comfortable or confident to raise a concern.</a:t>
            </a:r>
          </a:p>
        </p:txBody>
      </p:sp>
      <p:sp>
        <p:nvSpPr>
          <p:cNvPr id="53" name="Slide Number Placeholder 52">
            <a:extLst>
              <a:ext uri="{FF2B5EF4-FFF2-40B4-BE49-F238E27FC236}">
                <a16:creationId xmlns:a16="http://schemas.microsoft.com/office/drawing/2014/main" id="{B4F522C7-CFA6-A22B-071F-D64610B85DFF}"/>
              </a:ext>
            </a:extLst>
          </p:cNvPr>
          <p:cNvSpPr>
            <a:spLocks noGrp="1"/>
          </p:cNvSpPr>
          <p:nvPr>
            <p:ph type="sldNum" sz="quarter" idx="4"/>
          </p:nvPr>
        </p:nvSpPr>
        <p:spPr/>
        <p:txBody>
          <a:bodyPr/>
          <a:lstStyle/>
          <a:p>
            <a:fld id="{118ABE44-7D15-AD4D-9BEF-116E758BCB02}" type="slidenum">
              <a:rPr lang="en-US" smtClean="0"/>
              <a:pPr/>
              <a:t>15</a:t>
            </a:fld>
            <a:endParaRPr lang="en-US" dirty="0"/>
          </a:p>
        </p:txBody>
      </p:sp>
      <p:sp>
        <p:nvSpPr>
          <p:cNvPr id="4" name="Footer Placeholder 3">
            <a:extLst>
              <a:ext uri="{FF2B5EF4-FFF2-40B4-BE49-F238E27FC236}">
                <a16:creationId xmlns:a16="http://schemas.microsoft.com/office/drawing/2014/main" id="{956B3FDE-AC1C-925B-D13B-B14DC51D493F}"/>
              </a:ext>
            </a:extLst>
          </p:cNvPr>
          <p:cNvSpPr>
            <a:spLocks noGrp="1"/>
          </p:cNvSpPr>
          <p:nvPr>
            <p:ph type="ftr" sz="quarter" idx="3"/>
          </p:nvPr>
        </p:nvSpPr>
        <p:spPr/>
        <p:txBody>
          <a:bodyPr/>
          <a:lstStyle/>
          <a:p>
            <a:r>
              <a:rPr lang="en-US"/>
              <a:t>Insert document title</a:t>
            </a:r>
            <a:endParaRPr lang="en-US" dirty="0"/>
          </a:p>
        </p:txBody>
      </p:sp>
      <p:sp>
        <p:nvSpPr>
          <p:cNvPr id="6" name="Content Placeholder 12">
            <a:extLst>
              <a:ext uri="{FF2B5EF4-FFF2-40B4-BE49-F238E27FC236}">
                <a16:creationId xmlns:a16="http://schemas.microsoft.com/office/drawing/2014/main" id="{89FD59D4-1B48-6609-2C2F-D79D74481540}"/>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20" name="Rectangle 19">
            <a:extLst>
              <a:ext uri="{FF2B5EF4-FFF2-40B4-BE49-F238E27FC236}">
                <a16:creationId xmlns:a16="http://schemas.microsoft.com/office/drawing/2014/main" id="{3A711FB4-E313-4A78-E0B6-31626DC65B69}"/>
              </a:ext>
            </a:extLst>
          </p:cNvPr>
          <p:cNvSpPr/>
          <p:nvPr/>
        </p:nvSpPr>
        <p:spPr>
          <a:xfrm>
            <a:off x="6616133" y="2492896"/>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rgbClr val="FFA02D"/>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rgbClr val="FFA02D"/>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rgbClr val="FFA02D"/>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rgbClr val="FFA02D"/>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rgbClr val="FFA02D"/>
              </a:buClr>
              <a:buFont typeface="Arial" panose="020B0604020202020204" pitchFamily="34" charset="0"/>
              <a:buChar char="•"/>
            </a:pPr>
            <a:r>
              <a:rPr lang="en-AU" sz="1600" dirty="0">
                <a:solidFill>
                  <a:schemeClr val="tx1"/>
                </a:solidFill>
              </a:rPr>
              <a:t>What do you need to develop to fill any gaps?</a:t>
            </a:r>
          </a:p>
        </p:txBody>
      </p:sp>
      <p:sp>
        <p:nvSpPr>
          <p:cNvPr id="21" name="Content Placeholder 12">
            <a:extLst>
              <a:ext uri="{FF2B5EF4-FFF2-40B4-BE49-F238E27FC236}">
                <a16:creationId xmlns:a16="http://schemas.microsoft.com/office/drawing/2014/main" id="{9B41CAE8-1F33-FBC9-6F81-AC96965D6AB6}"/>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rgbClr val="FFA02D"/>
              </a:buClr>
              <a:buFont typeface="Arial" panose="020B0604020202020204" pitchFamily="34" charset="0"/>
              <a:buChar char="•"/>
            </a:pPr>
            <a:r>
              <a:rPr lang="en-AU" dirty="0"/>
              <a:t>How does Child Safe Standard 4 apply? </a:t>
            </a:r>
          </a:p>
          <a:p>
            <a:pPr marL="285750" lvl="0" indent="-285750">
              <a:lnSpc>
                <a:spcPct val="100000"/>
              </a:lnSpc>
              <a:spcBef>
                <a:spcPts val="600"/>
              </a:spcBef>
              <a:spcAft>
                <a:spcPts val="0"/>
              </a:spcAft>
              <a:buClr>
                <a:srgbClr val="FFA02D"/>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rgbClr val="FFA02D"/>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rgbClr val="FFA02D"/>
              </a:buClr>
              <a:buFont typeface="Arial" panose="020B0604020202020204" pitchFamily="34" charset="0"/>
              <a:buChar char="•"/>
            </a:pPr>
            <a:r>
              <a:rPr lang="en-AU" dirty="0"/>
              <a:t>What reflection and feedback processes could be implemented to ensure you are continuously improving?</a:t>
            </a:r>
          </a:p>
        </p:txBody>
      </p:sp>
    </p:spTree>
    <p:extLst>
      <p:ext uri="{BB962C8B-B14F-4D97-AF65-F5344CB8AC3E}">
        <p14:creationId xmlns:p14="http://schemas.microsoft.com/office/powerpoint/2010/main" val="41606216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007097-2D2E-34AB-1E0C-B8B5849BEAF4}"/>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C235B4AD-2133-C4C7-0051-E9AFE31DB3DD}"/>
              </a:ext>
            </a:extLst>
          </p:cNvPr>
          <p:cNvPicPr>
            <a:picLocks noGrp="1" noChangeAspect="1"/>
          </p:cNvPicPr>
          <p:nvPr>
            <p:ph type="pic" sz="quarter" idx="18"/>
          </p:nvPr>
        </p:nvPicPr>
        <p:blipFill>
          <a:blip r:embed="rId3"/>
          <a:srcRect l="17784" t="108" r="23960" b="-108"/>
          <a:stretch>
            <a:fillRect/>
          </a:stretch>
        </p:blipFill>
        <p:spPr>
          <a:xfrm>
            <a:off x="6197755" y="-1"/>
            <a:ext cx="5994245" cy="6858000"/>
          </a:xfrm>
        </p:spPr>
      </p:pic>
      <p:sp>
        <p:nvSpPr>
          <p:cNvPr id="14" name="Title 13">
            <a:extLst>
              <a:ext uri="{FF2B5EF4-FFF2-40B4-BE49-F238E27FC236}">
                <a16:creationId xmlns:a16="http://schemas.microsoft.com/office/drawing/2014/main" id="{BC5B3A2D-0CF4-F823-E351-F15B27E139C5}"/>
              </a:ext>
            </a:extLst>
          </p:cNvPr>
          <p:cNvSpPr>
            <a:spLocks noGrp="1"/>
          </p:cNvSpPr>
          <p:nvPr>
            <p:ph type="title"/>
          </p:nvPr>
        </p:nvSpPr>
        <p:spPr>
          <a:xfrm>
            <a:off x="480099" y="475200"/>
            <a:ext cx="4247749" cy="430887"/>
          </a:xfrm>
        </p:spPr>
        <p:txBody>
          <a:bodyPr/>
          <a:lstStyle/>
          <a:p>
            <a:r>
              <a:rPr lang="en-US" dirty="0"/>
              <a:t>Key takeaways</a:t>
            </a:r>
          </a:p>
        </p:txBody>
      </p:sp>
      <p:sp>
        <p:nvSpPr>
          <p:cNvPr id="53" name="Slide Number Placeholder 52">
            <a:extLst>
              <a:ext uri="{FF2B5EF4-FFF2-40B4-BE49-F238E27FC236}">
                <a16:creationId xmlns:a16="http://schemas.microsoft.com/office/drawing/2014/main" id="{DFE74E91-BBAC-ED12-EACC-3C74FEA8F763}"/>
              </a:ext>
            </a:extLst>
          </p:cNvPr>
          <p:cNvSpPr>
            <a:spLocks noGrp="1"/>
          </p:cNvSpPr>
          <p:nvPr>
            <p:ph type="sldNum" sz="quarter" idx="4"/>
          </p:nvPr>
        </p:nvSpPr>
        <p:spPr/>
        <p:txBody>
          <a:bodyPr/>
          <a:lstStyle/>
          <a:p>
            <a:fld id="{118ABE44-7D15-AD4D-9BEF-116E758BCB02}" type="slidenum">
              <a:rPr lang="en-US" smtClean="0"/>
              <a:pPr/>
              <a:t>16</a:t>
            </a:fld>
            <a:endParaRPr lang="en-US" dirty="0"/>
          </a:p>
        </p:txBody>
      </p:sp>
      <p:sp>
        <p:nvSpPr>
          <p:cNvPr id="7" name="Content Placeholder 12">
            <a:extLst>
              <a:ext uri="{FF2B5EF4-FFF2-40B4-BE49-F238E27FC236}">
                <a16:creationId xmlns:a16="http://schemas.microsoft.com/office/drawing/2014/main" id="{5EB29274-DADC-6FBA-B3F9-995ECE7452D5}"/>
              </a:ext>
            </a:extLst>
          </p:cNvPr>
          <p:cNvSpPr txBox="1">
            <a:spLocks/>
          </p:cNvSpPr>
          <p:nvPr/>
        </p:nvSpPr>
        <p:spPr>
          <a:xfrm>
            <a:off x="480099" y="1196752"/>
            <a:ext cx="5399877" cy="4968552"/>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Clr>
                <a:srgbClr val="FFA02D"/>
              </a:buClr>
              <a:buFont typeface="Arial" panose="020B0604020202020204" pitchFamily="34" charset="0"/>
              <a:buChar char="•"/>
            </a:pPr>
            <a:r>
              <a:rPr lang="en-US" dirty="0">
                <a:solidFill>
                  <a:schemeClr val="accent6"/>
                </a:solidFill>
              </a:rPr>
              <a:t>Reflect on potential barriers that discourage children, families and workers from speaking up or engaging with the organisation.</a:t>
            </a:r>
          </a:p>
          <a:p>
            <a:pPr marL="285750" indent="-285750">
              <a:buClr>
                <a:srgbClr val="FFA02D"/>
              </a:buClr>
              <a:buFont typeface="Arial" panose="020B0604020202020204" pitchFamily="34" charset="0"/>
              <a:buChar char="•"/>
            </a:pPr>
            <a:r>
              <a:rPr lang="en-US" dirty="0">
                <a:solidFill>
                  <a:schemeClr val="accent6"/>
                </a:solidFill>
              </a:rPr>
              <a:t>Proactively address barriers arising from cultural influences, lack of trust and power imbalances (for example, age, seniority, employment status or past experiences).</a:t>
            </a:r>
          </a:p>
          <a:p>
            <a:pPr marL="285750" indent="-285750">
              <a:buClr>
                <a:srgbClr val="FFA02D"/>
              </a:buClr>
              <a:buFont typeface="Arial" panose="020B0604020202020204" pitchFamily="34" charset="0"/>
              <a:buChar char="•"/>
            </a:pPr>
            <a:r>
              <a:rPr lang="en-US" dirty="0">
                <a:solidFill>
                  <a:schemeClr val="accent6"/>
                </a:solidFill>
              </a:rPr>
              <a:t>Ensure concerns can be raised by children, parents, carers and adults, with reporting pathways that are:</a:t>
            </a:r>
          </a:p>
          <a:p>
            <a:pPr marL="645750" lvl="2" indent="-285750">
              <a:buClr>
                <a:srgbClr val="FFA02D"/>
              </a:buClr>
            </a:pPr>
            <a:r>
              <a:rPr lang="en-US" dirty="0">
                <a:solidFill>
                  <a:schemeClr val="accent6"/>
                </a:solidFill>
              </a:rPr>
              <a:t>clearly communicated</a:t>
            </a:r>
          </a:p>
          <a:p>
            <a:pPr marL="645750" lvl="2" indent="-285750">
              <a:buClr>
                <a:srgbClr val="FFA02D"/>
              </a:buClr>
            </a:pPr>
            <a:r>
              <a:rPr lang="en-US" dirty="0">
                <a:solidFill>
                  <a:schemeClr val="accent6"/>
                </a:solidFill>
              </a:rPr>
              <a:t>accessible</a:t>
            </a:r>
          </a:p>
          <a:p>
            <a:pPr marL="645750" lvl="2" indent="-285750">
              <a:buClr>
                <a:srgbClr val="FFA02D"/>
              </a:buClr>
            </a:pPr>
            <a:r>
              <a:rPr lang="en-US" dirty="0">
                <a:solidFill>
                  <a:schemeClr val="accent6"/>
                </a:solidFill>
              </a:rPr>
              <a:t>child‑friendly</a:t>
            </a:r>
          </a:p>
          <a:p>
            <a:pPr marL="645750" lvl="2" indent="-285750">
              <a:buClr>
                <a:srgbClr val="FFA02D"/>
              </a:buClr>
            </a:pPr>
            <a:r>
              <a:rPr lang="en-US" dirty="0">
                <a:solidFill>
                  <a:schemeClr val="accent6"/>
                </a:solidFill>
              </a:rPr>
              <a:t>safe and responsive.</a:t>
            </a:r>
            <a:endParaRPr lang="en-AU" dirty="0">
              <a:solidFill>
                <a:schemeClr val="accent6"/>
              </a:solidFill>
            </a:endParaRPr>
          </a:p>
        </p:txBody>
      </p:sp>
      <p:sp>
        <p:nvSpPr>
          <p:cNvPr id="5" name="Freeform 8">
            <a:extLst>
              <a:ext uri="{FF2B5EF4-FFF2-40B4-BE49-F238E27FC236}">
                <a16:creationId xmlns:a16="http://schemas.microsoft.com/office/drawing/2014/main" id="{9F428CD6-1A41-511D-640E-B55FC6A4D46C}"/>
              </a:ext>
            </a:extLst>
          </p:cNvPr>
          <p:cNvSpPr/>
          <p:nvPr/>
        </p:nvSpPr>
        <p:spPr>
          <a:xfrm rot="10800000">
            <a:off x="4678443" y="4852403"/>
            <a:ext cx="3960441" cy="1888540"/>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6" name="Content Placeholder 4">
            <a:extLst>
              <a:ext uri="{FF2B5EF4-FFF2-40B4-BE49-F238E27FC236}">
                <a16:creationId xmlns:a16="http://schemas.microsoft.com/office/drawing/2014/main" id="{03D10556-7442-BD3B-F976-D00F3F4DCD0E}"/>
              </a:ext>
            </a:extLst>
          </p:cNvPr>
          <p:cNvSpPr txBox="1">
            <a:spLocks/>
          </p:cNvSpPr>
          <p:nvPr/>
        </p:nvSpPr>
        <p:spPr>
          <a:xfrm>
            <a:off x="5163562" y="5202573"/>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Based on what you have heard about this Standard, </a:t>
            </a:r>
            <a:r>
              <a:rPr lang="en-GB" b="1" dirty="0"/>
              <a:t>discuss the actions you need to take </a:t>
            </a:r>
            <a:r>
              <a:rPr lang="en-GB" dirty="0"/>
              <a:t>to implement it in your organisation</a:t>
            </a:r>
          </a:p>
        </p:txBody>
      </p:sp>
    </p:spTree>
    <p:extLst>
      <p:ext uri="{BB962C8B-B14F-4D97-AF65-F5344CB8AC3E}">
        <p14:creationId xmlns:p14="http://schemas.microsoft.com/office/powerpoint/2010/main" val="28423672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CC47B-E39B-887C-62C7-21ED3AE653E8}"/>
            </a:ext>
          </a:extLst>
        </p:cNvPr>
        <p:cNvGrpSpPr/>
        <p:nvPr/>
      </p:nvGrpSpPr>
      <p:grpSpPr>
        <a:xfrm>
          <a:off x="0" y="0"/>
          <a:ext cx="0" cy="0"/>
          <a:chOff x="0" y="0"/>
          <a:chExt cx="0" cy="0"/>
        </a:xfrm>
      </p:grpSpPr>
      <p:sp>
        <p:nvSpPr>
          <p:cNvPr id="53" name="Slide Number Placeholder 52">
            <a:extLst>
              <a:ext uri="{FF2B5EF4-FFF2-40B4-BE49-F238E27FC236}">
                <a16:creationId xmlns:a16="http://schemas.microsoft.com/office/drawing/2014/main" id="{0BA8E9D2-F701-C241-ADBE-A9F702F7CC27}"/>
              </a:ext>
            </a:extLst>
          </p:cNvPr>
          <p:cNvSpPr>
            <a:spLocks noGrp="1"/>
          </p:cNvSpPr>
          <p:nvPr>
            <p:ph type="sldNum" sz="quarter" idx="10"/>
          </p:nvPr>
        </p:nvSpPr>
        <p:spPr>
          <a:xfrm>
            <a:off x="11367095" y="6462969"/>
            <a:ext cx="344805" cy="153888"/>
          </a:xfrm>
        </p:spPr>
        <p:txBody>
          <a:bodyPr/>
          <a:lstStyle/>
          <a:p>
            <a:fld id="{118ABE44-7D15-AD4D-9BEF-116E758BCB02}" type="slidenum">
              <a:rPr lang="en-US" smtClean="0"/>
              <a:pPr/>
              <a:t>17</a:t>
            </a:fld>
            <a:endParaRPr lang="en-US" dirty="0"/>
          </a:p>
        </p:txBody>
      </p:sp>
      <p:sp>
        <p:nvSpPr>
          <p:cNvPr id="4" name="Footer Placeholder 3">
            <a:extLst>
              <a:ext uri="{FF2B5EF4-FFF2-40B4-BE49-F238E27FC236}">
                <a16:creationId xmlns:a16="http://schemas.microsoft.com/office/drawing/2014/main" id="{DB44CF8A-2429-6F2C-39E5-5C4A0D35E08B}"/>
              </a:ext>
            </a:extLst>
          </p:cNvPr>
          <p:cNvSpPr>
            <a:spLocks noGrp="1"/>
          </p:cNvSpPr>
          <p:nvPr>
            <p:ph type="ftr" sz="quarter" idx="11"/>
          </p:nvPr>
        </p:nvSpPr>
        <p:spPr>
          <a:xfrm>
            <a:off x="479376" y="6464449"/>
            <a:ext cx="4114800" cy="153888"/>
          </a:xfrm>
        </p:spPr>
        <p:txBody>
          <a:bodyPr/>
          <a:lstStyle/>
          <a:p>
            <a:r>
              <a:rPr lang="en-US"/>
              <a:t>Insert document title</a:t>
            </a:r>
            <a:endParaRPr lang="en-US" dirty="0"/>
          </a:p>
        </p:txBody>
      </p:sp>
      <p:sp>
        <p:nvSpPr>
          <p:cNvPr id="9" name="Rectangle 8">
            <a:extLst>
              <a:ext uri="{FF2B5EF4-FFF2-40B4-BE49-F238E27FC236}">
                <a16:creationId xmlns:a16="http://schemas.microsoft.com/office/drawing/2014/main" id="{BA3CE91D-C554-1262-D08B-C3045FA1F4EF}"/>
              </a:ext>
            </a:extLst>
          </p:cNvPr>
          <p:cNvSpPr/>
          <p:nvPr/>
        </p:nvSpPr>
        <p:spPr>
          <a:xfrm>
            <a:off x="0" y="0"/>
            <a:ext cx="12192000" cy="69573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lide Number Placeholder 52">
            <a:extLst>
              <a:ext uri="{FF2B5EF4-FFF2-40B4-BE49-F238E27FC236}">
                <a16:creationId xmlns:a16="http://schemas.microsoft.com/office/drawing/2014/main" id="{D8BFE96C-1144-793C-2B27-0E0F25E910BC}"/>
              </a:ext>
            </a:extLst>
          </p:cNvPr>
          <p:cNvSpPr txBox="1">
            <a:spLocks/>
          </p:cNvSpPr>
          <p:nvPr/>
        </p:nvSpPr>
        <p:spPr>
          <a:xfrm>
            <a:off x="11367095" y="6462969"/>
            <a:ext cx="344805" cy="153888"/>
          </a:xfrm>
          <a:prstGeom prst="rect">
            <a:avLst/>
          </a:prstGeom>
        </p:spPr>
        <p:txBody>
          <a:bodyPr vert="horz" lIns="0" tIns="0" rIns="0" bIns="0" rtlCol="0" anchor="ctr">
            <a:spAutoFit/>
          </a:bodyPr>
          <a:lstStyle>
            <a:defPPr>
              <a:defRPr lang="en-US"/>
            </a:defPPr>
            <a:lvl1pPr marL="0" algn="r" defTabSz="914400" rtl="0" eaLnBrk="1" latinLnBrk="0" hangingPunct="1">
              <a:defRPr sz="1000" b="1" i="0" kern="1200">
                <a:solidFill>
                  <a:schemeClr val="accent6"/>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ABE44-7D15-AD4D-9BEF-116E758BCB02}" type="slidenum">
              <a:rPr lang="en-US" smtClean="0"/>
              <a:pPr/>
              <a:t>17</a:t>
            </a:fld>
            <a:endParaRPr lang="en-US" dirty="0"/>
          </a:p>
        </p:txBody>
      </p:sp>
      <p:pic>
        <p:nvPicPr>
          <p:cNvPr id="5122" name="Picture 2">
            <a:hlinkClick r:id="rId3"/>
            <a:extLst>
              <a:ext uri="{FF2B5EF4-FFF2-40B4-BE49-F238E27FC236}">
                <a16:creationId xmlns:a16="http://schemas.microsoft.com/office/drawing/2014/main" id="{2C374750-EAFF-15B4-9D16-2A844C77DE0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976" b="13001"/>
          <a:stretch>
            <a:fillRect/>
          </a:stretch>
        </p:blipFill>
        <p:spPr bwMode="auto">
          <a:xfrm>
            <a:off x="753054" y="512399"/>
            <a:ext cx="10685892" cy="5932593"/>
          </a:xfrm>
          <a:prstGeom prst="roundRect">
            <a:avLst>
              <a:gd name="adj" fmla="val 4167"/>
            </a:avLst>
          </a:prstGeom>
          <a:solidFill>
            <a:srgbClr val="FFFFFF"/>
          </a:solidFill>
          <a:ln w="76200" cap="sq">
            <a:solidFill>
              <a:srgbClr val="00876E"/>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Freeform 8">
            <a:extLst>
              <a:ext uri="{FF2B5EF4-FFF2-40B4-BE49-F238E27FC236}">
                <a16:creationId xmlns:a16="http://schemas.microsoft.com/office/drawing/2014/main" id="{006E9C0F-DFBF-3E53-1E22-F0E110B280D9}"/>
              </a:ext>
            </a:extLst>
          </p:cNvPr>
          <p:cNvSpPr/>
          <p:nvPr/>
        </p:nvSpPr>
        <p:spPr>
          <a:xfrm rot="10800000">
            <a:off x="6960096" y="4607899"/>
            <a:ext cx="5112571" cy="2235445"/>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3" name="TextBox 12">
            <a:extLst>
              <a:ext uri="{FF2B5EF4-FFF2-40B4-BE49-F238E27FC236}">
                <a16:creationId xmlns:a16="http://schemas.microsoft.com/office/drawing/2014/main" id="{A352D44B-785B-9F12-F9D7-640120590EF6}"/>
              </a:ext>
            </a:extLst>
          </p:cNvPr>
          <p:cNvSpPr txBox="1"/>
          <p:nvPr/>
        </p:nvSpPr>
        <p:spPr>
          <a:xfrm>
            <a:off x="6971054" y="4853100"/>
            <a:ext cx="4837866" cy="1661993"/>
          </a:xfrm>
          <a:prstGeom prst="rect">
            <a:avLst/>
          </a:prstGeom>
          <a:noFill/>
        </p:spPr>
        <p:txBody>
          <a:bodyPr wrap="square" rtlCol="0">
            <a:spAutoFit/>
          </a:bodyPr>
          <a:lstStyle/>
          <a:p>
            <a:pPr algn="ctr"/>
            <a:r>
              <a:rPr lang="en-US" sz="2000" b="1" dirty="0">
                <a:solidFill>
                  <a:schemeClr val="accent6"/>
                </a:solidFill>
              </a:rPr>
              <a:t>Watch the video then discuss:</a:t>
            </a:r>
          </a:p>
          <a:p>
            <a:pPr algn="ctr"/>
            <a:endParaRPr lang="en-US" dirty="0">
              <a:solidFill>
                <a:schemeClr val="accent6"/>
              </a:solidFill>
            </a:endParaRPr>
          </a:p>
          <a:p>
            <a:pPr marL="755650" lvl="1" indent="-285750">
              <a:spcAft>
                <a:spcPts val="600"/>
              </a:spcAft>
              <a:buFont typeface="Arial" panose="020B0604020202020204" pitchFamily="34" charset="0"/>
              <a:buChar char="•"/>
            </a:pPr>
            <a:r>
              <a:rPr lang="en-US" dirty="0">
                <a:solidFill>
                  <a:schemeClr val="accent6"/>
                </a:solidFill>
              </a:rPr>
              <a:t>What do we do well?</a:t>
            </a:r>
          </a:p>
          <a:p>
            <a:pPr marL="755650" lvl="1" indent="-285750">
              <a:spcAft>
                <a:spcPts val="600"/>
              </a:spcAft>
              <a:buFont typeface="Arial" panose="020B0604020202020204" pitchFamily="34" charset="0"/>
              <a:buChar char="•"/>
            </a:pPr>
            <a:r>
              <a:rPr lang="en-US" dirty="0">
                <a:solidFill>
                  <a:schemeClr val="accent6"/>
                </a:solidFill>
              </a:rPr>
              <a:t>Where could we improve?</a:t>
            </a:r>
          </a:p>
          <a:p>
            <a:pPr marL="755650" lvl="1" indent="-285750">
              <a:spcAft>
                <a:spcPts val="600"/>
              </a:spcAft>
              <a:buFont typeface="Arial" panose="020B0604020202020204" pitchFamily="34" charset="0"/>
              <a:buChar char="•"/>
            </a:pPr>
            <a:r>
              <a:rPr lang="en-US" dirty="0">
                <a:solidFill>
                  <a:schemeClr val="accent6"/>
                </a:solidFill>
              </a:rPr>
              <a:t>What is currently missing or not done?</a:t>
            </a:r>
            <a:endParaRPr lang="en-AU" dirty="0">
              <a:solidFill>
                <a:schemeClr val="accent6"/>
              </a:solidFill>
            </a:endParaRPr>
          </a:p>
        </p:txBody>
      </p:sp>
      <p:sp>
        <p:nvSpPr>
          <p:cNvPr id="15" name="TextBox 14">
            <a:extLst>
              <a:ext uri="{FF2B5EF4-FFF2-40B4-BE49-F238E27FC236}">
                <a16:creationId xmlns:a16="http://schemas.microsoft.com/office/drawing/2014/main" id="{D9AC977C-61F1-16A8-8384-6B78B245E792}"/>
              </a:ext>
            </a:extLst>
          </p:cNvPr>
          <p:cNvSpPr txBox="1"/>
          <p:nvPr/>
        </p:nvSpPr>
        <p:spPr>
          <a:xfrm>
            <a:off x="911424" y="6515093"/>
            <a:ext cx="6048672" cy="369332"/>
          </a:xfrm>
          <a:prstGeom prst="rect">
            <a:avLst/>
          </a:prstGeom>
          <a:noFill/>
        </p:spPr>
        <p:txBody>
          <a:bodyPr wrap="square" rtlCol="0">
            <a:spAutoFit/>
          </a:bodyPr>
          <a:lstStyle/>
          <a:p>
            <a:r>
              <a:rPr lang="en-GB" dirty="0">
                <a:solidFill>
                  <a:schemeClr val="accent6"/>
                </a:solidFill>
              </a:rPr>
              <a:t>WATCH </a:t>
            </a:r>
            <a:r>
              <a:rPr lang="en-GB" dirty="0">
                <a:solidFill>
                  <a:schemeClr val="accent6"/>
                </a:solidFill>
                <a:hlinkClick r:id="rId7">
                  <a:extLst>
                    <a:ext uri="{A12FA001-AC4F-418D-AE19-62706E023703}">
                      <ahyp:hlinkClr xmlns:ahyp="http://schemas.microsoft.com/office/drawing/2018/hyperlinkcolor" val="tx"/>
                    </a:ext>
                  </a:extLst>
                </a:hlinkClick>
              </a:rPr>
              <a:t>Standard 5: People</a:t>
            </a:r>
            <a:endParaRPr lang="en-AU" dirty="0">
              <a:solidFill>
                <a:schemeClr val="accent6"/>
              </a:solidFill>
            </a:endParaRPr>
          </a:p>
        </p:txBody>
      </p:sp>
    </p:spTree>
    <p:extLst>
      <p:ext uri="{BB962C8B-B14F-4D97-AF65-F5344CB8AC3E}">
        <p14:creationId xmlns:p14="http://schemas.microsoft.com/office/powerpoint/2010/main" val="4229936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404BC-6DAD-0C69-8229-911259ED2D31}"/>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DD7F8317-4E41-524E-2179-C16869B6BBF3}"/>
              </a:ext>
            </a:extLst>
          </p:cNvPr>
          <p:cNvGrpSpPr/>
          <p:nvPr/>
        </p:nvGrpSpPr>
        <p:grpSpPr>
          <a:xfrm>
            <a:off x="0" y="-10058"/>
            <a:ext cx="12192000" cy="6868058"/>
            <a:chOff x="0" y="-10058"/>
            <a:chExt cx="12192000" cy="6868058"/>
          </a:xfrm>
        </p:grpSpPr>
        <p:sp>
          <p:nvSpPr>
            <p:cNvPr id="2" name="Rectangle 1">
              <a:extLst>
                <a:ext uri="{FF2B5EF4-FFF2-40B4-BE49-F238E27FC236}">
                  <a16:creationId xmlns:a16="http://schemas.microsoft.com/office/drawing/2014/main" id="{5B720538-09D3-AA09-8185-C28CD6F11932}"/>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3">
              <a:extLst>
                <a:ext uri="{FF2B5EF4-FFF2-40B4-BE49-F238E27FC236}">
                  <a16:creationId xmlns:a16="http://schemas.microsoft.com/office/drawing/2014/main" id="{E2A7BF40-8801-F9D3-D311-A6525857FCD6}"/>
                </a:ext>
              </a:extLst>
            </p:cNvPr>
            <p:cNvSpPr/>
            <p:nvPr/>
          </p:nvSpPr>
          <p:spPr>
            <a:xfrm>
              <a:off x="0" y="-10058"/>
              <a:ext cx="5083904" cy="5314116"/>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60898" t="-54109"/>
              </a:stretch>
            </a:blipFill>
          </p:spPr>
          <p:txBody>
            <a:bodyPr/>
            <a:lstStyle/>
            <a:p>
              <a:endParaRPr lang="en-AU" sz="1200" noProof="0" dirty="0"/>
            </a:p>
          </p:txBody>
        </p:sp>
      </p:grpSp>
      <p:grpSp>
        <p:nvGrpSpPr>
          <p:cNvPr id="5" name="Group 4">
            <a:extLst>
              <a:ext uri="{FF2B5EF4-FFF2-40B4-BE49-F238E27FC236}">
                <a16:creationId xmlns:a16="http://schemas.microsoft.com/office/drawing/2014/main" id="{7616A25F-FE19-1EED-1B48-D7FEE5070515}"/>
              </a:ext>
            </a:extLst>
          </p:cNvPr>
          <p:cNvGrpSpPr/>
          <p:nvPr/>
        </p:nvGrpSpPr>
        <p:grpSpPr>
          <a:xfrm>
            <a:off x="335409" y="167536"/>
            <a:ext cx="11376491" cy="2215941"/>
            <a:chOff x="335409" y="167536"/>
            <a:chExt cx="11376491" cy="2215941"/>
          </a:xfrm>
        </p:grpSpPr>
        <p:sp>
          <p:nvSpPr>
            <p:cNvPr id="8" name="Freeform 5">
              <a:extLst>
                <a:ext uri="{FF2B5EF4-FFF2-40B4-BE49-F238E27FC236}">
                  <a16:creationId xmlns:a16="http://schemas.microsoft.com/office/drawing/2014/main" id="{F20A7FC0-DDAD-C483-A60E-1D2ECED6E015}"/>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6">
              <a:extLst>
                <a:ext uri="{FF2B5EF4-FFF2-40B4-BE49-F238E27FC236}">
                  <a16:creationId xmlns:a16="http://schemas.microsoft.com/office/drawing/2014/main" id="{F89A5514-0259-9B01-9425-C0DB3143A7BC}"/>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pic>
        <p:nvPicPr>
          <p:cNvPr id="23" name="Picture 22" descr="A green dot design on a black background&#10;&#10;AI-generated content may be incorrect.">
            <a:extLst>
              <a:ext uri="{FF2B5EF4-FFF2-40B4-BE49-F238E27FC236}">
                <a16:creationId xmlns:a16="http://schemas.microsoft.com/office/drawing/2014/main" id="{632A18FC-3A06-B971-A086-9BE77B07271A}"/>
              </a:ext>
            </a:extLst>
          </p:cNvPr>
          <p:cNvPicPr>
            <a:picLocks noChangeAspect="1"/>
          </p:cNvPicPr>
          <p:nvPr/>
        </p:nvPicPr>
        <p:blipFill>
          <a:blip r:embed="rId8"/>
          <a:stretch>
            <a:fillRect/>
          </a:stretch>
        </p:blipFill>
        <p:spPr>
          <a:xfrm rot="13437166">
            <a:off x="-1491228" y="2470923"/>
            <a:ext cx="5913723" cy="5913723"/>
          </a:xfrm>
          <a:prstGeom prst="rect">
            <a:avLst/>
          </a:prstGeom>
        </p:spPr>
      </p:pic>
      <p:grpSp>
        <p:nvGrpSpPr>
          <p:cNvPr id="18" name="Group 17">
            <a:extLst>
              <a:ext uri="{FF2B5EF4-FFF2-40B4-BE49-F238E27FC236}">
                <a16:creationId xmlns:a16="http://schemas.microsoft.com/office/drawing/2014/main" id="{2C8EFE07-B882-DDA4-AD7F-44F370FA2DA6}"/>
              </a:ext>
            </a:extLst>
          </p:cNvPr>
          <p:cNvGrpSpPr/>
          <p:nvPr/>
        </p:nvGrpSpPr>
        <p:grpSpPr>
          <a:xfrm>
            <a:off x="6280628" y="2519914"/>
            <a:ext cx="5619463" cy="4111188"/>
            <a:chOff x="6280628" y="2519914"/>
            <a:chExt cx="5619463" cy="4111188"/>
          </a:xfrm>
        </p:grpSpPr>
        <p:sp>
          <p:nvSpPr>
            <p:cNvPr id="11" name="Freeform 9">
              <a:extLst>
                <a:ext uri="{FF2B5EF4-FFF2-40B4-BE49-F238E27FC236}">
                  <a16:creationId xmlns:a16="http://schemas.microsoft.com/office/drawing/2014/main" id="{9CAE9831-B9C6-15A9-EF38-E0A989CDBD06}"/>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3" name="Freeform 9">
              <a:extLst>
                <a:ext uri="{FF2B5EF4-FFF2-40B4-BE49-F238E27FC236}">
                  <a16:creationId xmlns:a16="http://schemas.microsoft.com/office/drawing/2014/main" id="{EF5CFC06-FD5E-C9A4-D0D2-D62399EFF123}"/>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7" name="Group 16">
            <a:extLst>
              <a:ext uri="{FF2B5EF4-FFF2-40B4-BE49-F238E27FC236}">
                <a16:creationId xmlns:a16="http://schemas.microsoft.com/office/drawing/2014/main" id="{E462A0E7-8799-F28E-080D-E06F426BD5AF}"/>
              </a:ext>
            </a:extLst>
          </p:cNvPr>
          <p:cNvGrpSpPr/>
          <p:nvPr/>
        </p:nvGrpSpPr>
        <p:grpSpPr>
          <a:xfrm>
            <a:off x="560274" y="2587283"/>
            <a:ext cx="5420956" cy="3361998"/>
            <a:chOff x="560274" y="2587282"/>
            <a:chExt cx="5420956" cy="3493633"/>
          </a:xfrm>
        </p:grpSpPr>
        <p:sp>
          <p:nvSpPr>
            <p:cNvPr id="15" name="Freeform 8">
              <a:extLst>
                <a:ext uri="{FF2B5EF4-FFF2-40B4-BE49-F238E27FC236}">
                  <a16:creationId xmlns:a16="http://schemas.microsoft.com/office/drawing/2014/main" id="{3E41BD92-17ED-E283-713A-1C4F14C38644}"/>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6" name="Freeform 8">
              <a:extLst>
                <a:ext uri="{FF2B5EF4-FFF2-40B4-BE49-F238E27FC236}">
                  <a16:creationId xmlns:a16="http://schemas.microsoft.com/office/drawing/2014/main" id="{C086D648-252C-E426-24AA-C7FF7391BA43}"/>
                </a:ext>
              </a:extLst>
            </p:cNvPr>
            <p:cNvSpPr/>
            <p:nvPr/>
          </p:nvSpPr>
          <p:spPr>
            <a:xfrm rot="10800000">
              <a:off x="560274" y="2746666"/>
              <a:ext cx="5420955" cy="3334249"/>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4" name="Title 13">
            <a:extLst>
              <a:ext uri="{FF2B5EF4-FFF2-40B4-BE49-F238E27FC236}">
                <a16:creationId xmlns:a16="http://schemas.microsoft.com/office/drawing/2014/main" id="{569FA54E-BD43-1EDC-C04A-CB31D4B36B51}"/>
              </a:ext>
            </a:extLst>
          </p:cNvPr>
          <p:cNvSpPr>
            <a:spLocks noGrp="1"/>
          </p:cNvSpPr>
          <p:nvPr>
            <p:ph type="title"/>
          </p:nvPr>
        </p:nvSpPr>
        <p:spPr>
          <a:xfrm>
            <a:off x="560273" y="1024520"/>
            <a:ext cx="1968739" cy="861774"/>
          </a:xfrm>
        </p:spPr>
        <p:txBody>
          <a:bodyPr/>
          <a:lstStyle/>
          <a:p>
            <a:r>
              <a:rPr lang="en-US" dirty="0">
                <a:solidFill>
                  <a:schemeClr val="accent6"/>
                </a:solidFill>
              </a:rPr>
              <a:t>Scenario </a:t>
            </a:r>
          </a:p>
        </p:txBody>
      </p:sp>
      <p:sp>
        <p:nvSpPr>
          <p:cNvPr id="12" name="Text Placeholder 11">
            <a:extLst>
              <a:ext uri="{FF2B5EF4-FFF2-40B4-BE49-F238E27FC236}">
                <a16:creationId xmlns:a16="http://schemas.microsoft.com/office/drawing/2014/main" id="{08FB7BC7-D403-7AE9-D802-549E943470D6}"/>
              </a:ext>
            </a:extLst>
          </p:cNvPr>
          <p:cNvSpPr>
            <a:spLocks noGrp="1"/>
          </p:cNvSpPr>
          <p:nvPr>
            <p:ph type="body" sz="quarter" idx="13"/>
          </p:nvPr>
        </p:nvSpPr>
        <p:spPr>
          <a:xfrm>
            <a:off x="2529012" y="226898"/>
            <a:ext cx="9001000" cy="2115176"/>
          </a:xfrm>
        </p:spPr>
        <p:txBody>
          <a:bodyPr/>
          <a:lstStyle/>
          <a:p>
            <a:pPr>
              <a:lnSpc>
                <a:spcPct val="100000"/>
              </a:lnSpc>
            </a:pPr>
            <a:r>
              <a:rPr lang="en-US" sz="1600" dirty="0">
                <a:solidFill>
                  <a:schemeClr val="accent6"/>
                </a:solidFill>
              </a:rPr>
              <a:t>An </a:t>
            </a:r>
            <a:r>
              <a:rPr lang="en-US" sz="1600" dirty="0" err="1">
                <a:solidFill>
                  <a:schemeClr val="accent6"/>
                </a:solidFill>
              </a:rPr>
              <a:t>organisation</a:t>
            </a:r>
            <a:r>
              <a:rPr lang="en-US" sz="1600" dirty="0">
                <a:solidFill>
                  <a:schemeClr val="accent6"/>
                </a:solidFill>
              </a:rPr>
              <a:t> engages a new volunteer who is enthusiastic and clearly enjoys spending time with children. A worker notices that the volunteer regularly offers to drive children home to help busy parents and carers, often stays back to provide extra support to some children, regularly posts photos on social media featuring their work with children, and has built relationships with families including connecting on social media and sharing phone numbers. The volunteer has recently moved from interstate. The worker believes referee checks weren’t completed, as the </a:t>
            </a:r>
            <a:r>
              <a:rPr lang="en-US" sz="1600" dirty="0" err="1">
                <a:solidFill>
                  <a:schemeClr val="accent6"/>
                </a:solidFill>
              </a:rPr>
              <a:t>organisation</a:t>
            </a:r>
            <a:r>
              <a:rPr lang="en-US" sz="1600" dirty="0">
                <a:solidFill>
                  <a:schemeClr val="accent6"/>
                </a:solidFill>
              </a:rPr>
              <a:t> was in desperate need of volunteers, and the worker is concerned the person may be a risk to children.</a:t>
            </a:r>
          </a:p>
        </p:txBody>
      </p:sp>
      <p:sp>
        <p:nvSpPr>
          <p:cNvPr id="53" name="Slide Number Placeholder 52">
            <a:extLst>
              <a:ext uri="{FF2B5EF4-FFF2-40B4-BE49-F238E27FC236}">
                <a16:creationId xmlns:a16="http://schemas.microsoft.com/office/drawing/2014/main" id="{F855DEFE-FDEF-CEDF-2855-FCF1F9567F3F}"/>
              </a:ext>
            </a:extLst>
          </p:cNvPr>
          <p:cNvSpPr>
            <a:spLocks noGrp="1"/>
          </p:cNvSpPr>
          <p:nvPr>
            <p:ph type="sldNum" sz="quarter" idx="4"/>
          </p:nvPr>
        </p:nvSpPr>
        <p:spPr/>
        <p:txBody>
          <a:bodyPr/>
          <a:lstStyle/>
          <a:p>
            <a:fld id="{118ABE44-7D15-AD4D-9BEF-116E758BCB02}" type="slidenum">
              <a:rPr lang="en-US" smtClean="0"/>
              <a:pPr/>
              <a:t>18</a:t>
            </a:fld>
            <a:endParaRPr lang="en-US" dirty="0"/>
          </a:p>
        </p:txBody>
      </p:sp>
      <p:sp>
        <p:nvSpPr>
          <p:cNvPr id="6" name="Content Placeholder 12">
            <a:extLst>
              <a:ext uri="{FF2B5EF4-FFF2-40B4-BE49-F238E27FC236}">
                <a16:creationId xmlns:a16="http://schemas.microsoft.com/office/drawing/2014/main" id="{9A46F2C0-E113-F713-4A3A-6432DC7B34EC}"/>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20" name="Rectangle 19">
            <a:extLst>
              <a:ext uri="{FF2B5EF4-FFF2-40B4-BE49-F238E27FC236}">
                <a16:creationId xmlns:a16="http://schemas.microsoft.com/office/drawing/2014/main" id="{EA983186-21BD-C2B2-4C82-EE9F9299303E}"/>
              </a:ext>
            </a:extLst>
          </p:cNvPr>
          <p:cNvSpPr/>
          <p:nvPr/>
        </p:nvSpPr>
        <p:spPr>
          <a:xfrm>
            <a:off x="6616133" y="2492896"/>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rgbClr val="00876E"/>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rgbClr val="00876E"/>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rgbClr val="00876E"/>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rgbClr val="00876E"/>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rgbClr val="00876E"/>
              </a:buClr>
              <a:buFont typeface="Arial" panose="020B0604020202020204" pitchFamily="34" charset="0"/>
              <a:buChar char="•"/>
            </a:pPr>
            <a:r>
              <a:rPr lang="en-AU" sz="1600" dirty="0">
                <a:solidFill>
                  <a:schemeClr val="tx1"/>
                </a:solidFill>
              </a:rPr>
              <a:t>What do you need to develop to fill any gaps?</a:t>
            </a:r>
          </a:p>
        </p:txBody>
      </p:sp>
      <p:sp>
        <p:nvSpPr>
          <p:cNvPr id="21" name="Content Placeholder 12">
            <a:extLst>
              <a:ext uri="{FF2B5EF4-FFF2-40B4-BE49-F238E27FC236}">
                <a16:creationId xmlns:a16="http://schemas.microsoft.com/office/drawing/2014/main" id="{536D3679-54D3-0FB6-D248-80AB2AA41CD1}"/>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rgbClr val="00876E"/>
              </a:buClr>
              <a:buFont typeface="Arial" panose="020B0604020202020204" pitchFamily="34" charset="0"/>
              <a:buChar char="•"/>
            </a:pPr>
            <a:r>
              <a:rPr lang="en-AU" dirty="0"/>
              <a:t>How does Child Safe Standard 5 apply? </a:t>
            </a:r>
          </a:p>
          <a:p>
            <a:pPr marL="285750" lvl="0" indent="-285750">
              <a:lnSpc>
                <a:spcPct val="100000"/>
              </a:lnSpc>
              <a:spcBef>
                <a:spcPts val="600"/>
              </a:spcBef>
              <a:spcAft>
                <a:spcPts val="0"/>
              </a:spcAft>
              <a:buClr>
                <a:srgbClr val="00876E"/>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rgbClr val="00876E"/>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rgbClr val="00876E"/>
              </a:buClr>
              <a:buFont typeface="Arial" panose="020B0604020202020204" pitchFamily="34" charset="0"/>
              <a:buChar char="•"/>
            </a:pPr>
            <a:r>
              <a:rPr lang="en-AU" dirty="0"/>
              <a:t>What reflection and feedback processes could be implemented to ensure you are continuously improving?</a:t>
            </a:r>
          </a:p>
        </p:txBody>
      </p:sp>
    </p:spTree>
    <p:extLst>
      <p:ext uri="{BB962C8B-B14F-4D97-AF65-F5344CB8AC3E}">
        <p14:creationId xmlns:p14="http://schemas.microsoft.com/office/powerpoint/2010/main" val="11384710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60E8E-30C3-362A-E893-541D728D1A0F}"/>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896963AD-8724-A2B2-070E-3129C87EE167}"/>
              </a:ext>
            </a:extLst>
          </p:cNvPr>
          <p:cNvPicPr>
            <a:picLocks noGrp="1" noChangeAspect="1"/>
          </p:cNvPicPr>
          <p:nvPr>
            <p:ph type="pic" sz="quarter" idx="18"/>
          </p:nvPr>
        </p:nvPicPr>
        <p:blipFill>
          <a:blip r:embed="rId3"/>
          <a:srcRect l="20871" r="20871"/>
          <a:stretch/>
        </p:blipFill>
        <p:spPr>
          <a:xfrm>
            <a:off x="6197755" y="0"/>
            <a:ext cx="5994245" cy="6858000"/>
          </a:xfrm>
        </p:spPr>
      </p:pic>
      <p:sp>
        <p:nvSpPr>
          <p:cNvPr id="14" name="Title 13">
            <a:extLst>
              <a:ext uri="{FF2B5EF4-FFF2-40B4-BE49-F238E27FC236}">
                <a16:creationId xmlns:a16="http://schemas.microsoft.com/office/drawing/2014/main" id="{E1454C3F-63FE-CFFA-CC25-F31F80711D25}"/>
              </a:ext>
            </a:extLst>
          </p:cNvPr>
          <p:cNvSpPr>
            <a:spLocks noGrp="1"/>
          </p:cNvSpPr>
          <p:nvPr>
            <p:ph type="title"/>
          </p:nvPr>
        </p:nvSpPr>
        <p:spPr>
          <a:xfrm>
            <a:off x="480099" y="475200"/>
            <a:ext cx="4247749" cy="430887"/>
          </a:xfrm>
        </p:spPr>
        <p:txBody>
          <a:bodyPr/>
          <a:lstStyle/>
          <a:p>
            <a:r>
              <a:rPr lang="en-US" dirty="0"/>
              <a:t>Key takeaways</a:t>
            </a:r>
          </a:p>
        </p:txBody>
      </p:sp>
      <p:sp>
        <p:nvSpPr>
          <p:cNvPr id="7" name="Content Placeholder 12">
            <a:extLst>
              <a:ext uri="{FF2B5EF4-FFF2-40B4-BE49-F238E27FC236}">
                <a16:creationId xmlns:a16="http://schemas.microsoft.com/office/drawing/2014/main" id="{74CFC9D9-7749-7674-E7D7-167ED2479B45}"/>
              </a:ext>
            </a:extLst>
          </p:cNvPr>
          <p:cNvSpPr txBox="1">
            <a:spLocks/>
          </p:cNvSpPr>
          <p:nvPr/>
        </p:nvSpPr>
        <p:spPr>
          <a:xfrm>
            <a:off x="480099" y="1052736"/>
            <a:ext cx="5615901" cy="5658182"/>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Clr>
                <a:srgbClr val="00876E"/>
              </a:buClr>
              <a:buFont typeface="Arial" panose="020B0604020202020204" pitchFamily="34" charset="0"/>
              <a:buChar char="•"/>
            </a:pPr>
            <a:r>
              <a:rPr lang="en-US" dirty="0">
                <a:solidFill>
                  <a:schemeClr val="accent6"/>
                </a:solidFill>
              </a:rPr>
              <a:t>Assess both eligibility and suitability when engaging anyone to work with children, including volunteers.</a:t>
            </a:r>
          </a:p>
          <a:p>
            <a:pPr marL="285750" indent="-285750">
              <a:spcBef>
                <a:spcPts val="0"/>
              </a:spcBef>
              <a:buClr>
                <a:srgbClr val="00876E"/>
              </a:buClr>
              <a:buFont typeface="Arial" panose="020B0604020202020204" pitchFamily="34" charset="0"/>
              <a:buChar char="•"/>
            </a:pPr>
            <a:r>
              <a:rPr lang="en-US" dirty="0">
                <a:solidFill>
                  <a:schemeClr val="accent6"/>
                </a:solidFill>
              </a:rPr>
              <a:t>Leaders must model an approach in all recruitment decisions that </a:t>
            </a:r>
            <a:r>
              <a:rPr lang="en-US" dirty="0" err="1">
                <a:solidFill>
                  <a:schemeClr val="accent6"/>
                </a:solidFill>
              </a:rPr>
              <a:t>prioritises</a:t>
            </a:r>
            <a:r>
              <a:rPr lang="en-US" dirty="0">
                <a:solidFill>
                  <a:schemeClr val="accent6"/>
                </a:solidFill>
              </a:rPr>
              <a:t> children’s safety, even in circumstances of short staffing or urgent need. This ensures every worker in every situation has the knowledge, skills and demonstrated experience to care for children. </a:t>
            </a:r>
          </a:p>
          <a:p>
            <a:pPr marL="285750" indent="-285750">
              <a:spcBef>
                <a:spcPts val="0"/>
              </a:spcBef>
              <a:buClr>
                <a:srgbClr val="00876E"/>
              </a:buClr>
              <a:buFont typeface="Arial" panose="020B0604020202020204" pitchFamily="34" charset="0"/>
              <a:buChar char="•"/>
            </a:pPr>
            <a:r>
              <a:rPr lang="en-US" dirty="0">
                <a:solidFill>
                  <a:schemeClr val="accent6"/>
                </a:solidFill>
              </a:rPr>
              <a:t>Recruitment processes should reflect the organisation’s commitment to children’s safety.</a:t>
            </a:r>
          </a:p>
          <a:p>
            <a:pPr marL="285750" indent="-285750">
              <a:spcBef>
                <a:spcPts val="0"/>
              </a:spcBef>
              <a:buClr>
                <a:srgbClr val="00876E"/>
              </a:buClr>
              <a:buFont typeface="Arial" panose="020B0604020202020204" pitchFamily="34" charset="0"/>
              <a:buChar char="•"/>
            </a:pPr>
            <a:r>
              <a:rPr lang="en-US" dirty="0">
                <a:solidFill>
                  <a:schemeClr val="accent6"/>
                </a:solidFill>
              </a:rPr>
              <a:t>Provide a strong induction on safety policies and the code of conduct.</a:t>
            </a:r>
          </a:p>
          <a:p>
            <a:pPr marL="285750" indent="-285750">
              <a:spcBef>
                <a:spcPts val="0"/>
              </a:spcBef>
              <a:buClr>
                <a:srgbClr val="00876E"/>
              </a:buClr>
              <a:buFont typeface="Arial" panose="020B0604020202020204" pitchFamily="34" charset="0"/>
              <a:buChar char="•"/>
            </a:pPr>
            <a:r>
              <a:rPr lang="en-US" dirty="0">
                <a:solidFill>
                  <a:schemeClr val="accent6"/>
                </a:solidFill>
              </a:rPr>
              <a:t>Use probation, supervision, and performance monitoring to confirm ongoing suitability.</a:t>
            </a:r>
          </a:p>
          <a:p>
            <a:pPr marL="285750" indent="-285750">
              <a:spcBef>
                <a:spcPts val="0"/>
              </a:spcBef>
              <a:buClr>
                <a:srgbClr val="00876E"/>
              </a:buClr>
              <a:buFont typeface="Arial" panose="020B0604020202020204" pitchFamily="34" charset="0"/>
              <a:buChar char="•"/>
            </a:pPr>
            <a:r>
              <a:rPr lang="en-US" dirty="0">
                <a:solidFill>
                  <a:schemeClr val="accent6"/>
                </a:solidFill>
              </a:rPr>
              <a:t>Make sure all staff know how to identify risks of harm and know how to report them.</a:t>
            </a:r>
          </a:p>
          <a:p>
            <a:pPr marL="285750" indent="-285750">
              <a:spcBef>
                <a:spcPts val="0"/>
              </a:spcBef>
              <a:buClr>
                <a:srgbClr val="00876E"/>
              </a:buClr>
              <a:buFont typeface="Arial" panose="020B0604020202020204" pitchFamily="34" charset="0"/>
              <a:buChar char="•"/>
            </a:pPr>
            <a:r>
              <a:rPr lang="en-US" dirty="0">
                <a:solidFill>
                  <a:schemeClr val="accent6"/>
                </a:solidFill>
              </a:rPr>
              <a:t>Working With Children Checks shouldn’t be relied on as a sole way to protect children from harm.</a:t>
            </a:r>
          </a:p>
        </p:txBody>
      </p:sp>
      <p:sp>
        <p:nvSpPr>
          <p:cNvPr id="5" name="Freeform 8">
            <a:extLst>
              <a:ext uri="{FF2B5EF4-FFF2-40B4-BE49-F238E27FC236}">
                <a16:creationId xmlns:a16="http://schemas.microsoft.com/office/drawing/2014/main" id="{5A48B0B1-2E33-E197-6139-0A211CEA2C42}"/>
              </a:ext>
            </a:extLst>
          </p:cNvPr>
          <p:cNvSpPr/>
          <p:nvPr/>
        </p:nvSpPr>
        <p:spPr>
          <a:xfrm rot="10800000">
            <a:off x="6890041" y="4807022"/>
            <a:ext cx="3960441" cy="2005596"/>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6" name="Content Placeholder 4">
            <a:extLst>
              <a:ext uri="{FF2B5EF4-FFF2-40B4-BE49-F238E27FC236}">
                <a16:creationId xmlns:a16="http://schemas.microsoft.com/office/drawing/2014/main" id="{B54D431E-ADE8-3525-38A9-63C9B3E4729D}"/>
              </a:ext>
            </a:extLst>
          </p:cNvPr>
          <p:cNvSpPr txBox="1">
            <a:spLocks/>
          </p:cNvSpPr>
          <p:nvPr/>
        </p:nvSpPr>
        <p:spPr>
          <a:xfrm>
            <a:off x="7375159" y="5157192"/>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accent6"/>
                </a:solidFill>
              </a:rPr>
              <a:t>Based on what you have heard about this Standard, </a:t>
            </a:r>
            <a:r>
              <a:rPr lang="en-GB" b="1" dirty="0">
                <a:solidFill>
                  <a:schemeClr val="accent6"/>
                </a:solidFill>
              </a:rPr>
              <a:t>discuss the actions you need to take </a:t>
            </a:r>
            <a:r>
              <a:rPr lang="en-GB" dirty="0">
                <a:solidFill>
                  <a:schemeClr val="accent6"/>
                </a:solidFill>
              </a:rPr>
              <a:t>to implement it in your organisation</a:t>
            </a:r>
          </a:p>
        </p:txBody>
      </p:sp>
    </p:spTree>
    <p:extLst>
      <p:ext uri="{BB962C8B-B14F-4D97-AF65-F5344CB8AC3E}">
        <p14:creationId xmlns:p14="http://schemas.microsoft.com/office/powerpoint/2010/main" val="3105093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41F2B2D-ABAB-2332-D437-0D5CD200EF99}"/>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8" name="Picture 7" descr="A blue dot design on a black background&#10;&#10;AI-generated content may be incorrect.">
            <a:extLst>
              <a:ext uri="{FF2B5EF4-FFF2-40B4-BE49-F238E27FC236}">
                <a16:creationId xmlns:a16="http://schemas.microsoft.com/office/drawing/2014/main" id="{0822013F-9AAE-F10C-F783-47251BD970DB}"/>
              </a:ext>
            </a:extLst>
          </p:cNvPr>
          <p:cNvPicPr>
            <a:picLocks noChangeAspect="1"/>
          </p:cNvPicPr>
          <p:nvPr/>
        </p:nvPicPr>
        <p:blipFill>
          <a:blip r:embed="rId2"/>
          <a:srcRect b="49206"/>
          <a:stretch>
            <a:fillRect/>
          </a:stretch>
        </p:blipFill>
        <p:spPr>
          <a:xfrm>
            <a:off x="1234989" y="1848353"/>
            <a:ext cx="9862616" cy="5009647"/>
          </a:xfrm>
          <a:prstGeom prst="rect">
            <a:avLst/>
          </a:prstGeom>
        </p:spPr>
      </p:pic>
      <p:sp>
        <p:nvSpPr>
          <p:cNvPr id="9" name="Freeform 3">
            <a:extLst>
              <a:ext uri="{FF2B5EF4-FFF2-40B4-BE49-F238E27FC236}">
                <a16:creationId xmlns:a16="http://schemas.microsoft.com/office/drawing/2014/main" id="{2F854280-8608-4C5E-70A2-C91F5D384642}"/>
              </a:ext>
            </a:extLst>
          </p:cNvPr>
          <p:cNvSpPr/>
          <p:nvPr/>
        </p:nvSpPr>
        <p:spPr>
          <a:xfrm>
            <a:off x="0" y="0"/>
            <a:ext cx="4871864" cy="4869160"/>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63047" t="-59260"/>
            </a:stretch>
          </a:blipFill>
        </p:spPr>
        <p:txBody>
          <a:bodyPr/>
          <a:lstStyle/>
          <a:p>
            <a:endParaRPr lang="en-AU" sz="1200" noProof="0" dirty="0"/>
          </a:p>
        </p:txBody>
      </p:sp>
      <p:grpSp>
        <p:nvGrpSpPr>
          <p:cNvPr id="10" name="Group 9">
            <a:extLst>
              <a:ext uri="{FF2B5EF4-FFF2-40B4-BE49-F238E27FC236}">
                <a16:creationId xmlns:a16="http://schemas.microsoft.com/office/drawing/2014/main" id="{FBC3EBEC-D54D-CF13-2CFF-1ABB1EE46093}"/>
              </a:ext>
            </a:extLst>
          </p:cNvPr>
          <p:cNvGrpSpPr/>
          <p:nvPr/>
        </p:nvGrpSpPr>
        <p:grpSpPr>
          <a:xfrm>
            <a:off x="335409" y="167536"/>
            <a:ext cx="11376491" cy="2215941"/>
            <a:chOff x="335409" y="167536"/>
            <a:chExt cx="11376491" cy="2215941"/>
          </a:xfrm>
        </p:grpSpPr>
        <p:sp>
          <p:nvSpPr>
            <p:cNvPr id="11" name="Freeform 5">
              <a:extLst>
                <a:ext uri="{FF2B5EF4-FFF2-40B4-BE49-F238E27FC236}">
                  <a16:creationId xmlns:a16="http://schemas.microsoft.com/office/drawing/2014/main" id="{4D4A61E8-7A32-B189-6D68-36F9BDBB4CFF}"/>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2" name="Freeform 6">
              <a:extLst>
                <a:ext uri="{FF2B5EF4-FFF2-40B4-BE49-F238E27FC236}">
                  <a16:creationId xmlns:a16="http://schemas.microsoft.com/office/drawing/2014/main" id="{BC8AF633-4A87-10E8-F073-CE8AE290114F}"/>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3" name="Freeform 8">
            <a:extLst>
              <a:ext uri="{FF2B5EF4-FFF2-40B4-BE49-F238E27FC236}">
                <a16:creationId xmlns:a16="http://schemas.microsoft.com/office/drawing/2014/main" id="{4F715499-63A6-0DFF-8A42-783F7C0DCCCA}"/>
              </a:ext>
            </a:extLst>
          </p:cNvPr>
          <p:cNvSpPr/>
          <p:nvPr/>
        </p:nvSpPr>
        <p:spPr>
          <a:xfrm rot="10800000">
            <a:off x="1343472" y="2645601"/>
            <a:ext cx="9298069" cy="182892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4" name="Freeform 8">
            <a:extLst>
              <a:ext uri="{FF2B5EF4-FFF2-40B4-BE49-F238E27FC236}">
                <a16:creationId xmlns:a16="http://schemas.microsoft.com/office/drawing/2014/main" id="{F7CC35E6-14DD-6D7C-0C66-8A26241E0D74}"/>
              </a:ext>
            </a:extLst>
          </p:cNvPr>
          <p:cNvSpPr/>
          <p:nvPr/>
        </p:nvSpPr>
        <p:spPr>
          <a:xfrm rot="10800000">
            <a:off x="1343470" y="2804985"/>
            <a:ext cx="9280147" cy="1727859"/>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3" name="Slide Number Placeholder 2">
            <a:extLst>
              <a:ext uri="{FF2B5EF4-FFF2-40B4-BE49-F238E27FC236}">
                <a16:creationId xmlns:a16="http://schemas.microsoft.com/office/drawing/2014/main" id="{6A84DBBD-A7D1-C850-6E00-8249A31EC610}"/>
              </a:ext>
            </a:extLst>
          </p:cNvPr>
          <p:cNvSpPr>
            <a:spLocks noGrp="1"/>
          </p:cNvSpPr>
          <p:nvPr>
            <p:ph type="sldNum" sz="quarter" idx="10"/>
          </p:nvPr>
        </p:nvSpPr>
        <p:spPr/>
        <p:txBody>
          <a:bodyPr/>
          <a:lstStyle/>
          <a:p>
            <a:fld id="{118ABE44-7D15-AD4D-9BEF-116E758BCB02}" type="slidenum">
              <a:rPr lang="en-US" smtClean="0"/>
              <a:pPr/>
              <a:t>2</a:t>
            </a:fld>
            <a:endParaRPr lang="en-US" dirty="0"/>
          </a:p>
        </p:txBody>
      </p:sp>
      <p:sp>
        <p:nvSpPr>
          <p:cNvPr id="4" name="Footer Placeholder 3">
            <a:extLst>
              <a:ext uri="{FF2B5EF4-FFF2-40B4-BE49-F238E27FC236}">
                <a16:creationId xmlns:a16="http://schemas.microsoft.com/office/drawing/2014/main" id="{66776F25-A7D1-64B6-8B91-02A7F0254F3A}"/>
              </a:ext>
            </a:extLst>
          </p:cNvPr>
          <p:cNvSpPr>
            <a:spLocks noGrp="1"/>
          </p:cNvSpPr>
          <p:nvPr>
            <p:ph type="ftr" sz="quarter" idx="11"/>
          </p:nvPr>
        </p:nvSpPr>
        <p:spPr/>
        <p:txBody>
          <a:bodyPr/>
          <a:lstStyle/>
          <a:p>
            <a:r>
              <a:rPr lang="en-US" dirty="0"/>
              <a:t>Insert document title</a:t>
            </a:r>
          </a:p>
        </p:txBody>
      </p:sp>
      <p:sp>
        <p:nvSpPr>
          <p:cNvPr id="5" name="Content Placeholder 4">
            <a:extLst>
              <a:ext uri="{FF2B5EF4-FFF2-40B4-BE49-F238E27FC236}">
                <a16:creationId xmlns:a16="http://schemas.microsoft.com/office/drawing/2014/main" id="{1917639D-2C89-4DD1-2D5E-A0BE2957F9A7}"/>
              </a:ext>
            </a:extLst>
          </p:cNvPr>
          <p:cNvSpPr>
            <a:spLocks noGrp="1"/>
          </p:cNvSpPr>
          <p:nvPr>
            <p:ph idx="1"/>
          </p:nvPr>
        </p:nvSpPr>
        <p:spPr>
          <a:xfrm>
            <a:off x="965499" y="848936"/>
            <a:ext cx="10401596" cy="1385187"/>
          </a:xfrm>
        </p:spPr>
        <p:txBody>
          <a:bodyPr/>
          <a:lstStyle/>
          <a:p>
            <a:r>
              <a:rPr lang="en-GB" sz="2800" dirty="0">
                <a:solidFill>
                  <a:schemeClr val="accent6"/>
                </a:solidFill>
              </a:rPr>
              <a:t>The Child Safe Organisations law aims to </a:t>
            </a:r>
            <a:r>
              <a:rPr lang="en-GB" sz="2800" b="1" dirty="0">
                <a:solidFill>
                  <a:schemeClr val="accent6"/>
                </a:solidFill>
              </a:rPr>
              <a:t>protect children from harm </a:t>
            </a:r>
            <a:r>
              <a:rPr lang="en-GB" sz="2800" dirty="0">
                <a:solidFill>
                  <a:schemeClr val="accent6"/>
                </a:solidFill>
              </a:rPr>
              <a:t>when they interact with businesses and organisations.</a:t>
            </a:r>
          </a:p>
        </p:txBody>
      </p:sp>
      <p:sp>
        <p:nvSpPr>
          <p:cNvPr id="16" name="TextBox 15">
            <a:extLst>
              <a:ext uri="{FF2B5EF4-FFF2-40B4-BE49-F238E27FC236}">
                <a16:creationId xmlns:a16="http://schemas.microsoft.com/office/drawing/2014/main" id="{42BBCA42-3BD6-431B-80DA-18116236E7BA}"/>
              </a:ext>
            </a:extLst>
          </p:cNvPr>
          <p:cNvSpPr txBox="1"/>
          <p:nvPr/>
        </p:nvSpPr>
        <p:spPr>
          <a:xfrm rot="10800000" flipH="1" flipV="1">
            <a:off x="2415302" y="3026154"/>
            <a:ext cx="7992888" cy="1200329"/>
          </a:xfrm>
          <a:prstGeom prst="rect">
            <a:avLst/>
          </a:prstGeom>
          <a:noFill/>
        </p:spPr>
        <p:txBody>
          <a:bodyPr wrap="square" rtlCol="0">
            <a:spAutoFit/>
          </a:bodyPr>
          <a:lstStyle/>
          <a:p>
            <a:r>
              <a:rPr lang="en-GB" dirty="0"/>
              <a:t>Keep this in mind as you work through this resource, and continually ask:</a:t>
            </a:r>
          </a:p>
          <a:p>
            <a:endParaRPr lang="en-GB" dirty="0"/>
          </a:p>
          <a:p>
            <a:r>
              <a:rPr lang="en-GB" b="1" dirty="0"/>
              <a:t>“How can our organisation create an environment that prioritises children’s safety and protects them from harm?”</a:t>
            </a:r>
          </a:p>
        </p:txBody>
      </p:sp>
    </p:spTree>
    <p:extLst>
      <p:ext uri="{BB962C8B-B14F-4D97-AF65-F5344CB8AC3E}">
        <p14:creationId xmlns:p14="http://schemas.microsoft.com/office/powerpoint/2010/main" val="32006204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F2855-3BFA-000B-F14C-2972759FB197}"/>
            </a:ext>
          </a:extLst>
        </p:cNvPr>
        <p:cNvGrpSpPr/>
        <p:nvPr/>
      </p:nvGrpSpPr>
      <p:grpSpPr>
        <a:xfrm>
          <a:off x="0" y="0"/>
          <a:ext cx="0" cy="0"/>
          <a:chOff x="0" y="0"/>
          <a:chExt cx="0" cy="0"/>
        </a:xfrm>
      </p:grpSpPr>
      <p:sp>
        <p:nvSpPr>
          <p:cNvPr id="53" name="Slide Number Placeholder 52">
            <a:extLst>
              <a:ext uri="{FF2B5EF4-FFF2-40B4-BE49-F238E27FC236}">
                <a16:creationId xmlns:a16="http://schemas.microsoft.com/office/drawing/2014/main" id="{6038AEA5-2D76-285D-AC92-32037E339D93}"/>
              </a:ext>
            </a:extLst>
          </p:cNvPr>
          <p:cNvSpPr>
            <a:spLocks noGrp="1"/>
          </p:cNvSpPr>
          <p:nvPr>
            <p:ph type="sldNum" sz="quarter" idx="10"/>
          </p:nvPr>
        </p:nvSpPr>
        <p:spPr>
          <a:xfrm>
            <a:off x="11367095" y="6462969"/>
            <a:ext cx="344805" cy="153888"/>
          </a:xfrm>
        </p:spPr>
        <p:txBody>
          <a:bodyPr/>
          <a:lstStyle/>
          <a:p>
            <a:fld id="{118ABE44-7D15-AD4D-9BEF-116E758BCB02}" type="slidenum">
              <a:rPr lang="en-US" smtClean="0"/>
              <a:pPr/>
              <a:t>20</a:t>
            </a:fld>
            <a:endParaRPr lang="en-US" dirty="0"/>
          </a:p>
        </p:txBody>
      </p:sp>
      <p:sp>
        <p:nvSpPr>
          <p:cNvPr id="4" name="Footer Placeholder 3">
            <a:extLst>
              <a:ext uri="{FF2B5EF4-FFF2-40B4-BE49-F238E27FC236}">
                <a16:creationId xmlns:a16="http://schemas.microsoft.com/office/drawing/2014/main" id="{6A9C6189-D87E-E0FA-BADF-83B4C557A426}"/>
              </a:ext>
            </a:extLst>
          </p:cNvPr>
          <p:cNvSpPr>
            <a:spLocks noGrp="1"/>
          </p:cNvSpPr>
          <p:nvPr>
            <p:ph type="ftr" sz="quarter" idx="11"/>
          </p:nvPr>
        </p:nvSpPr>
        <p:spPr>
          <a:xfrm>
            <a:off x="479376" y="6464449"/>
            <a:ext cx="4114800" cy="153888"/>
          </a:xfrm>
        </p:spPr>
        <p:txBody>
          <a:bodyPr/>
          <a:lstStyle/>
          <a:p>
            <a:r>
              <a:rPr lang="en-US"/>
              <a:t>Insert document title</a:t>
            </a:r>
            <a:endParaRPr lang="en-US" dirty="0"/>
          </a:p>
        </p:txBody>
      </p:sp>
      <p:sp>
        <p:nvSpPr>
          <p:cNvPr id="9" name="Rectangle 8">
            <a:extLst>
              <a:ext uri="{FF2B5EF4-FFF2-40B4-BE49-F238E27FC236}">
                <a16:creationId xmlns:a16="http://schemas.microsoft.com/office/drawing/2014/main" id="{A137126C-698E-6B12-588E-B59C55076168}"/>
              </a:ext>
            </a:extLst>
          </p:cNvPr>
          <p:cNvSpPr/>
          <p:nvPr/>
        </p:nvSpPr>
        <p:spPr>
          <a:xfrm>
            <a:off x="0" y="0"/>
            <a:ext cx="12192000" cy="69573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lide Number Placeholder 52">
            <a:extLst>
              <a:ext uri="{FF2B5EF4-FFF2-40B4-BE49-F238E27FC236}">
                <a16:creationId xmlns:a16="http://schemas.microsoft.com/office/drawing/2014/main" id="{3E898555-1624-4517-DF02-A1BBA816289C}"/>
              </a:ext>
            </a:extLst>
          </p:cNvPr>
          <p:cNvSpPr txBox="1">
            <a:spLocks/>
          </p:cNvSpPr>
          <p:nvPr/>
        </p:nvSpPr>
        <p:spPr>
          <a:xfrm>
            <a:off x="11367095" y="6462969"/>
            <a:ext cx="344805" cy="153888"/>
          </a:xfrm>
          <a:prstGeom prst="rect">
            <a:avLst/>
          </a:prstGeom>
        </p:spPr>
        <p:txBody>
          <a:bodyPr vert="horz" lIns="0" tIns="0" rIns="0" bIns="0" rtlCol="0" anchor="ctr">
            <a:spAutoFit/>
          </a:bodyPr>
          <a:lstStyle>
            <a:defPPr>
              <a:defRPr lang="en-US"/>
            </a:defPPr>
            <a:lvl1pPr marL="0" algn="r" defTabSz="914400" rtl="0" eaLnBrk="1" latinLnBrk="0" hangingPunct="1">
              <a:defRPr sz="1000" b="1" i="0" kern="1200">
                <a:solidFill>
                  <a:schemeClr val="accent6"/>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ABE44-7D15-AD4D-9BEF-116E758BCB02}" type="slidenum">
              <a:rPr lang="en-US" smtClean="0"/>
              <a:pPr/>
              <a:t>20</a:t>
            </a:fld>
            <a:endParaRPr lang="en-US" dirty="0"/>
          </a:p>
        </p:txBody>
      </p:sp>
      <p:pic>
        <p:nvPicPr>
          <p:cNvPr id="6146" name="Picture 2">
            <a:hlinkClick r:id="rId3"/>
            <a:extLst>
              <a:ext uri="{FF2B5EF4-FFF2-40B4-BE49-F238E27FC236}">
                <a16:creationId xmlns:a16="http://schemas.microsoft.com/office/drawing/2014/main" id="{1128B162-4D8B-A781-4672-0EE05E395BE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00" b="13776"/>
          <a:stretch>
            <a:fillRect/>
          </a:stretch>
        </p:blipFill>
        <p:spPr bwMode="auto">
          <a:xfrm>
            <a:off x="755265" y="463932"/>
            <a:ext cx="10681470" cy="5930136"/>
          </a:xfrm>
          <a:prstGeom prst="roundRect">
            <a:avLst>
              <a:gd name="adj" fmla="val 4167"/>
            </a:avLst>
          </a:prstGeom>
          <a:solidFill>
            <a:srgbClr val="FFFFFF"/>
          </a:solidFill>
          <a:ln w="76200" cap="sq">
            <a:solidFill>
              <a:srgbClr val="31D4FF"/>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Freeform 8">
            <a:extLst>
              <a:ext uri="{FF2B5EF4-FFF2-40B4-BE49-F238E27FC236}">
                <a16:creationId xmlns:a16="http://schemas.microsoft.com/office/drawing/2014/main" id="{0F64E945-E6DC-CDB0-06C9-3A7B1D52EF36}"/>
              </a:ext>
            </a:extLst>
          </p:cNvPr>
          <p:cNvSpPr/>
          <p:nvPr/>
        </p:nvSpPr>
        <p:spPr>
          <a:xfrm rot="10800000">
            <a:off x="6960096" y="4607899"/>
            <a:ext cx="5112571" cy="2235445"/>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3" name="TextBox 12">
            <a:extLst>
              <a:ext uri="{FF2B5EF4-FFF2-40B4-BE49-F238E27FC236}">
                <a16:creationId xmlns:a16="http://schemas.microsoft.com/office/drawing/2014/main" id="{95F8E581-1ECC-005A-1F10-5A183525057B}"/>
              </a:ext>
            </a:extLst>
          </p:cNvPr>
          <p:cNvSpPr txBox="1"/>
          <p:nvPr/>
        </p:nvSpPr>
        <p:spPr>
          <a:xfrm>
            <a:off x="6971054" y="4853100"/>
            <a:ext cx="4837866" cy="1661993"/>
          </a:xfrm>
          <a:prstGeom prst="rect">
            <a:avLst/>
          </a:prstGeom>
          <a:noFill/>
        </p:spPr>
        <p:txBody>
          <a:bodyPr wrap="square" rtlCol="0">
            <a:spAutoFit/>
          </a:bodyPr>
          <a:lstStyle/>
          <a:p>
            <a:pPr algn="ctr"/>
            <a:r>
              <a:rPr lang="en-US" sz="2000" b="1" dirty="0"/>
              <a:t>Watch the video then discuss:</a:t>
            </a:r>
          </a:p>
          <a:p>
            <a:pPr algn="ctr"/>
            <a:endParaRPr lang="en-US" dirty="0"/>
          </a:p>
          <a:p>
            <a:pPr marL="755650" lvl="1" indent="-285750">
              <a:spcAft>
                <a:spcPts val="600"/>
              </a:spcAft>
              <a:buFont typeface="Arial" panose="020B0604020202020204" pitchFamily="34" charset="0"/>
              <a:buChar char="•"/>
            </a:pPr>
            <a:r>
              <a:rPr lang="en-US" dirty="0"/>
              <a:t>What do we do well?</a:t>
            </a:r>
          </a:p>
          <a:p>
            <a:pPr marL="755650" lvl="1" indent="-285750">
              <a:spcAft>
                <a:spcPts val="600"/>
              </a:spcAft>
              <a:buFont typeface="Arial" panose="020B0604020202020204" pitchFamily="34" charset="0"/>
              <a:buChar char="•"/>
            </a:pPr>
            <a:r>
              <a:rPr lang="en-US" dirty="0"/>
              <a:t>Where could we improve?</a:t>
            </a:r>
          </a:p>
          <a:p>
            <a:pPr marL="755650" lvl="1" indent="-285750">
              <a:spcAft>
                <a:spcPts val="600"/>
              </a:spcAft>
              <a:buFont typeface="Arial" panose="020B0604020202020204" pitchFamily="34" charset="0"/>
              <a:buChar char="•"/>
            </a:pPr>
            <a:r>
              <a:rPr lang="en-US" dirty="0"/>
              <a:t>What is currently missing or not done?</a:t>
            </a:r>
            <a:endParaRPr lang="en-AU" dirty="0"/>
          </a:p>
        </p:txBody>
      </p:sp>
      <p:sp>
        <p:nvSpPr>
          <p:cNvPr id="15" name="TextBox 14">
            <a:extLst>
              <a:ext uri="{FF2B5EF4-FFF2-40B4-BE49-F238E27FC236}">
                <a16:creationId xmlns:a16="http://schemas.microsoft.com/office/drawing/2014/main" id="{2EA3B610-15AF-EF24-E832-FF0E5BF376C8}"/>
              </a:ext>
            </a:extLst>
          </p:cNvPr>
          <p:cNvSpPr txBox="1"/>
          <p:nvPr/>
        </p:nvSpPr>
        <p:spPr>
          <a:xfrm>
            <a:off x="911424" y="6515093"/>
            <a:ext cx="6048672" cy="369332"/>
          </a:xfrm>
          <a:prstGeom prst="rect">
            <a:avLst/>
          </a:prstGeom>
          <a:noFill/>
        </p:spPr>
        <p:txBody>
          <a:bodyPr wrap="square" rtlCol="0">
            <a:spAutoFit/>
          </a:bodyPr>
          <a:lstStyle/>
          <a:p>
            <a:r>
              <a:rPr lang="en-GB" dirty="0">
                <a:solidFill>
                  <a:schemeClr val="accent6"/>
                </a:solidFill>
              </a:rPr>
              <a:t>WATCH </a:t>
            </a:r>
            <a:r>
              <a:rPr lang="en-GB" dirty="0">
                <a:solidFill>
                  <a:schemeClr val="accent6"/>
                </a:solidFill>
                <a:hlinkClick r:id="rId7">
                  <a:extLst>
                    <a:ext uri="{A12FA001-AC4F-418D-AE19-62706E023703}">
                      <ahyp:hlinkClr xmlns:ahyp="http://schemas.microsoft.com/office/drawing/2018/hyperlinkcolor" val="tx"/>
                    </a:ext>
                  </a:extLst>
                </a:hlinkClick>
              </a:rPr>
              <a:t>Standard 6: Complaints management</a:t>
            </a:r>
            <a:endParaRPr lang="en-AU" dirty="0">
              <a:solidFill>
                <a:schemeClr val="accent6"/>
              </a:solidFill>
            </a:endParaRPr>
          </a:p>
        </p:txBody>
      </p:sp>
    </p:spTree>
    <p:extLst>
      <p:ext uri="{BB962C8B-B14F-4D97-AF65-F5344CB8AC3E}">
        <p14:creationId xmlns:p14="http://schemas.microsoft.com/office/powerpoint/2010/main" val="3724261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75C53-FA59-DCEF-056D-87D4147A1C65}"/>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1683A9BF-A8D4-7790-F6FA-8967FF60D7D7}"/>
              </a:ext>
            </a:extLst>
          </p:cNvPr>
          <p:cNvGrpSpPr/>
          <p:nvPr/>
        </p:nvGrpSpPr>
        <p:grpSpPr>
          <a:xfrm>
            <a:off x="-2251255" y="-2885448"/>
            <a:ext cx="14443255" cy="9743448"/>
            <a:chOff x="-2251255" y="-2885448"/>
            <a:chExt cx="14443255" cy="9743448"/>
          </a:xfrm>
        </p:grpSpPr>
        <p:sp>
          <p:nvSpPr>
            <p:cNvPr id="2" name="Rectangle 1">
              <a:extLst>
                <a:ext uri="{FF2B5EF4-FFF2-40B4-BE49-F238E27FC236}">
                  <a16:creationId xmlns:a16="http://schemas.microsoft.com/office/drawing/2014/main" id="{22B17925-A21B-5D04-9B04-43346668E52C}"/>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3">
              <a:extLst>
                <a:ext uri="{FF2B5EF4-FFF2-40B4-BE49-F238E27FC236}">
                  <a16:creationId xmlns:a16="http://schemas.microsoft.com/office/drawing/2014/main" id="{DCE0CC46-8457-6139-F205-8523D164F54F}"/>
                </a:ext>
              </a:extLst>
            </p:cNvPr>
            <p:cNvSpPr/>
            <p:nvPr/>
          </p:nvSpPr>
          <p:spPr>
            <a:xfrm>
              <a:off x="-2251255" y="-2885448"/>
              <a:ext cx="7335159" cy="8189506"/>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11516"/>
              </a:stretch>
            </a:blipFill>
          </p:spPr>
          <p:txBody>
            <a:bodyPr/>
            <a:lstStyle/>
            <a:p>
              <a:endParaRPr lang="en-AU" sz="1200" noProof="0" dirty="0"/>
            </a:p>
          </p:txBody>
        </p:sp>
      </p:grpSp>
      <p:pic>
        <p:nvPicPr>
          <p:cNvPr id="24" name="Picture 23" descr="A blue dot design on a black background&#10;&#10;AI-generated content may be incorrect.">
            <a:extLst>
              <a:ext uri="{FF2B5EF4-FFF2-40B4-BE49-F238E27FC236}">
                <a16:creationId xmlns:a16="http://schemas.microsoft.com/office/drawing/2014/main" id="{4ADFC27E-0615-A05C-DC4E-0B59E32DDEA2}"/>
              </a:ext>
            </a:extLst>
          </p:cNvPr>
          <p:cNvPicPr>
            <a:picLocks noChangeAspect="1"/>
          </p:cNvPicPr>
          <p:nvPr/>
        </p:nvPicPr>
        <p:blipFill>
          <a:blip r:embed="rId4"/>
          <a:srcRect b="26967"/>
          <a:stretch>
            <a:fillRect/>
          </a:stretch>
        </p:blipFill>
        <p:spPr>
          <a:xfrm>
            <a:off x="4363493" y="1989259"/>
            <a:ext cx="6835850" cy="4992469"/>
          </a:xfrm>
          <a:prstGeom prst="rect">
            <a:avLst/>
          </a:prstGeom>
        </p:spPr>
      </p:pic>
      <p:grpSp>
        <p:nvGrpSpPr>
          <p:cNvPr id="5" name="Group 4">
            <a:extLst>
              <a:ext uri="{FF2B5EF4-FFF2-40B4-BE49-F238E27FC236}">
                <a16:creationId xmlns:a16="http://schemas.microsoft.com/office/drawing/2014/main" id="{175994AC-14E3-CE82-9A79-E2E5D0AE13C8}"/>
              </a:ext>
            </a:extLst>
          </p:cNvPr>
          <p:cNvGrpSpPr/>
          <p:nvPr/>
        </p:nvGrpSpPr>
        <p:grpSpPr>
          <a:xfrm>
            <a:off x="335409" y="167536"/>
            <a:ext cx="11376491" cy="2215941"/>
            <a:chOff x="335409" y="167536"/>
            <a:chExt cx="11376491" cy="2215941"/>
          </a:xfrm>
        </p:grpSpPr>
        <p:sp>
          <p:nvSpPr>
            <p:cNvPr id="8" name="Freeform 5">
              <a:extLst>
                <a:ext uri="{FF2B5EF4-FFF2-40B4-BE49-F238E27FC236}">
                  <a16:creationId xmlns:a16="http://schemas.microsoft.com/office/drawing/2014/main" id="{5E3DE41C-99F5-FD21-4510-956EED343FEC}"/>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6">
              <a:extLst>
                <a:ext uri="{FF2B5EF4-FFF2-40B4-BE49-F238E27FC236}">
                  <a16:creationId xmlns:a16="http://schemas.microsoft.com/office/drawing/2014/main" id="{FEDCDEC4-5395-BEAF-DCA5-C25BF7B92643}"/>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8" name="Group 17">
            <a:extLst>
              <a:ext uri="{FF2B5EF4-FFF2-40B4-BE49-F238E27FC236}">
                <a16:creationId xmlns:a16="http://schemas.microsoft.com/office/drawing/2014/main" id="{68BA0173-6C00-AA80-C140-72F1226204F2}"/>
              </a:ext>
            </a:extLst>
          </p:cNvPr>
          <p:cNvGrpSpPr/>
          <p:nvPr/>
        </p:nvGrpSpPr>
        <p:grpSpPr>
          <a:xfrm>
            <a:off x="6280628" y="2519914"/>
            <a:ext cx="5619463" cy="4111188"/>
            <a:chOff x="6280628" y="2519914"/>
            <a:chExt cx="5619463" cy="4111188"/>
          </a:xfrm>
        </p:grpSpPr>
        <p:sp>
          <p:nvSpPr>
            <p:cNvPr id="11" name="Freeform 9">
              <a:extLst>
                <a:ext uri="{FF2B5EF4-FFF2-40B4-BE49-F238E27FC236}">
                  <a16:creationId xmlns:a16="http://schemas.microsoft.com/office/drawing/2014/main" id="{9611314C-C889-412A-DA69-1E3C42B4B1A7}"/>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3" name="Freeform 9">
              <a:extLst>
                <a:ext uri="{FF2B5EF4-FFF2-40B4-BE49-F238E27FC236}">
                  <a16:creationId xmlns:a16="http://schemas.microsoft.com/office/drawing/2014/main" id="{962931B4-CEC3-55BE-DD33-C37B9ACA3F6C}"/>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7" name="Group 16">
            <a:extLst>
              <a:ext uri="{FF2B5EF4-FFF2-40B4-BE49-F238E27FC236}">
                <a16:creationId xmlns:a16="http://schemas.microsoft.com/office/drawing/2014/main" id="{CDB23BCA-F64E-7A73-7124-6EF480BBEB10}"/>
              </a:ext>
            </a:extLst>
          </p:cNvPr>
          <p:cNvGrpSpPr/>
          <p:nvPr/>
        </p:nvGrpSpPr>
        <p:grpSpPr>
          <a:xfrm>
            <a:off x="560274" y="2587282"/>
            <a:ext cx="5420956" cy="3493633"/>
            <a:chOff x="560274" y="2587282"/>
            <a:chExt cx="5420956" cy="3493633"/>
          </a:xfrm>
        </p:grpSpPr>
        <p:sp>
          <p:nvSpPr>
            <p:cNvPr id="15" name="Freeform 8">
              <a:extLst>
                <a:ext uri="{FF2B5EF4-FFF2-40B4-BE49-F238E27FC236}">
                  <a16:creationId xmlns:a16="http://schemas.microsoft.com/office/drawing/2014/main" id="{D62D8435-8170-6734-9991-826B24956358}"/>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6" name="Freeform 8">
              <a:extLst>
                <a:ext uri="{FF2B5EF4-FFF2-40B4-BE49-F238E27FC236}">
                  <a16:creationId xmlns:a16="http://schemas.microsoft.com/office/drawing/2014/main" id="{009D1A5A-CF69-657D-015A-434D619943F2}"/>
                </a:ext>
              </a:extLst>
            </p:cNvPr>
            <p:cNvSpPr/>
            <p:nvPr/>
          </p:nvSpPr>
          <p:spPr>
            <a:xfrm rot="10800000">
              <a:off x="560274" y="2746666"/>
              <a:ext cx="5420955" cy="3334249"/>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4" name="Title 13">
            <a:extLst>
              <a:ext uri="{FF2B5EF4-FFF2-40B4-BE49-F238E27FC236}">
                <a16:creationId xmlns:a16="http://schemas.microsoft.com/office/drawing/2014/main" id="{F1B5E911-7DF7-3129-CD61-61DBD7AD8D19}"/>
              </a:ext>
            </a:extLst>
          </p:cNvPr>
          <p:cNvSpPr>
            <a:spLocks noGrp="1"/>
          </p:cNvSpPr>
          <p:nvPr>
            <p:ph type="title"/>
          </p:nvPr>
        </p:nvSpPr>
        <p:spPr>
          <a:xfrm>
            <a:off x="877578" y="733281"/>
            <a:ext cx="1799378" cy="861774"/>
          </a:xfrm>
        </p:spPr>
        <p:txBody>
          <a:bodyPr/>
          <a:lstStyle/>
          <a:p>
            <a:r>
              <a:rPr lang="en-US" dirty="0"/>
              <a:t>Scenario </a:t>
            </a:r>
          </a:p>
        </p:txBody>
      </p:sp>
      <p:sp>
        <p:nvSpPr>
          <p:cNvPr id="12" name="Text Placeholder 11">
            <a:extLst>
              <a:ext uri="{FF2B5EF4-FFF2-40B4-BE49-F238E27FC236}">
                <a16:creationId xmlns:a16="http://schemas.microsoft.com/office/drawing/2014/main" id="{8FE60EB0-4F94-63FC-1737-AAEEA60346BC}"/>
              </a:ext>
            </a:extLst>
          </p:cNvPr>
          <p:cNvSpPr>
            <a:spLocks noGrp="1"/>
          </p:cNvSpPr>
          <p:nvPr>
            <p:ph type="body" sz="quarter" idx="13"/>
          </p:nvPr>
        </p:nvSpPr>
        <p:spPr>
          <a:xfrm>
            <a:off x="2902894" y="646215"/>
            <a:ext cx="8636603" cy="1340605"/>
          </a:xfrm>
        </p:spPr>
        <p:txBody>
          <a:bodyPr/>
          <a:lstStyle/>
          <a:p>
            <a:r>
              <a:rPr lang="en-US" sz="1800" dirty="0"/>
              <a:t>A new worker has observed a more senior employee speaking harshly to children and, in one instance, roughly handling them. The worker is unsure of how to raise their concerns and what the impact might be on their own employment if they speak up.</a:t>
            </a:r>
            <a:endParaRPr lang="en-AU" sz="1800" dirty="0"/>
          </a:p>
        </p:txBody>
      </p:sp>
      <p:sp>
        <p:nvSpPr>
          <p:cNvPr id="53" name="Slide Number Placeholder 52">
            <a:extLst>
              <a:ext uri="{FF2B5EF4-FFF2-40B4-BE49-F238E27FC236}">
                <a16:creationId xmlns:a16="http://schemas.microsoft.com/office/drawing/2014/main" id="{8D939852-7260-D990-EE96-5A1F43E67A5E}"/>
              </a:ext>
            </a:extLst>
          </p:cNvPr>
          <p:cNvSpPr>
            <a:spLocks noGrp="1"/>
          </p:cNvSpPr>
          <p:nvPr>
            <p:ph type="sldNum" sz="quarter" idx="4"/>
          </p:nvPr>
        </p:nvSpPr>
        <p:spPr/>
        <p:txBody>
          <a:bodyPr/>
          <a:lstStyle/>
          <a:p>
            <a:fld id="{118ABE44-7D15-AD4D-9BEF-116E758BCB02}" type="slidenum">
              <a:rPr lang="en-US" smtClean="0"/>
              <a:pPr/>
              <a:t>21</a:t>
            </a:fld>
            <a:endParaRPr lang="en-US" dirty="0"/>
          </a:p>
        </p:txBody>
      </p:sp>
      <p:sp>
        <p:nvSpPr>
          <p:cNvPr id="4" name="Footer Placeholder 3">
            <a:extLst>
              <a:ext uri="{FF2B5EF4-FFF2-40B4-BE49-F238E27FC236}">
                <a16:creationId xmlns:a16="http://schemas.microsoft.com/office/drawing/2014/main" id="{427A8272-8FC0-11C0-430E-0CB736D90F3E}"/>
              </a:ext>
            </a:extLst>
          </p:cNvPr>
          <p:cNvSpPr>
            <a:spLocks noGrp="1"/>
          </p:cNvSpPr>
          <p:nvPr>
            <p:ph type="ftr" sz="quarter" idx="3"/>
          </p:nvPr>
        </p:nvSpPr>
        <p:spPr/>
        <p:txBody>
          <a:bodyPr/>
          <a:lstStyle/>
          <a:p>
            <a:r>
              <a:rPr lang="en-US"/>
              <a:t>Insert document title</a:t>
            </a:r>
            <a:endParaRPr lang="en-US" dirty="0"/>
          </a:p>
        </p:txBody>
      </p:sp>
      <p:sp>
        <p:nvSpPr>
          <p:cNvPr id="6" name="Content Placeholder 12">
            <a:extLst>
              <a:ext uri="{FF2B5EF4-FFF2-40B4-BE49-F238E27FC236}">
                <a16:creationId xmlns:a16="http://schemas.microsoft.com/office/drawing/2014/main" id="{7D9B7AF0-1FEA-5D3D-90C8-CDA0C0C04C22}"/>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21" name="Rectangle 20">
            <a:extLst>
              <a:ext uri="{FF2B5EF4-FFF2-40B4-BE49-F238E27FC236}">
                <a16:creationId xmlns:a16="http://schemas.microsoft.com/office/drawing/2014/main" id="{5D4EB633-163B-59BD-5480-DB9ACE5631C1}"/>
              </a:ext>
            </a:extLst>
          </p:cNvPr>
          <p:cNvSpPr/>
          <p:nvPr/>
        </p:nvSpPr>
        <p:spPr>
          <a:xfrm>
            <a:off x="6616133" y="2492896"/>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rgbClr val="31D4FF"/>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rgbClr val="31D4FF"/>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rgbClr val="31D4FF"/>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rgbClr val="31D4FF"/>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rgbClr val="31D4FF"/>
              </a:buClr>
              <a:buFont typeface="Arial" panose="020B0604020202020204" pitchFamily="34" charset="0"/>
              <a:buChar char="•"/>
            </a:pPr>
            <a:r>
              <a:rPr lang="en-AU" sz="1600" dirty="0">
                <a:solidFill>
                  <a:schemeClr val="tx1"/>
                </a:solidFill>
              </a:rPr>
              <a:t>What do you need to develop to fill any gaps?</a:t>
            </a:r>
          </a:p>
        </p:txBody>
      </p:sp>
      <p:sp>
        <p:nvSpPr>
          <p:cNvPr id="22" name="Content Placeholder 12">
            <a:extLst>
              <a:ext uri="{FF2B5EF4-FFF2-40B4-BE49-F238E27FC236}">
                <a16:creationId xmlns:a16="http://schemas.microsoft.com/office/drawing/2014/main" id="{E6C32E4D-DF99-85E1-4C2C-A2A16BBB20A0}"/>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rgbClr val="31D4FF"/>
              </a:buClr>
              <a:buFont typeface="Arial" panose="020B0604020202020204" pitchFamily="34" charset="0"/>
              <a:buChar char="•"/>
            </a:pPr>
            <a:r>
              <a:rPr lang="en-AU" dirty="0"/>
              <a:t>How does Child Safe Standard 6 apply? </a:t>
            </a:r>
          </a:p>
          <a:p>
            <a:pPr marL="285750" lvl="0" indent="-285750">
              <a:lnSpc>
                <a:spcPct val="100000"/>
              </a:lnSpc>
              <a:spcBef>
                <a:spcPts val="600"/>
              </a:spcBef>
              <a:spcAft>
                <a:spcPts val="0"/>
              </a:spcAft>
              <a:buClr>
                <a:srgbClr val="31D4FF"/>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rgbClr val="31D4FF"/>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rgbClr val="31D4FF"/>
              </a:buClr>
              <a:buFont typeface="Arial" panose="020B0604020202020204" pitchFamily="34" charset="0"/>
              <a:buChar char="•"/>
            </a:pPr>
            <a:r>
              <a:rPr lang="en-AU" dirty="0"/>
              <a:t>What reflection and feedback processes could be implemented to ensure you are continuously improving?</a:t>
            </a:r>
          </a:p>
        </p:txBody>
      </p:sp>
    </p:spTree>
    <p:extLst>
      <p:ext uri="{BB962C8B-B14F-4D97-AF65-F5344CB8AC3E}">
        <p14:creationId xmlns:p14="http://schemas.microsoft.com/office/powerpoint/2010/main" val="2186717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E089A5-183A-2EB2-6921-813137EA7287}"/>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CA159F8F-8339-2B78-EF1C-2FE0C6CCE0DC}"/>
              </a:ext>
            </a:extLst>
          </p:cNvPr>
          <p:cNvPicPr>
            <a:picLocks noGrp="1" noChangeAspect="1"/>
          </p:cNvPicPr>
          <p:nvPr>
            <p:ph type="pic" sz="quarter" idx="18"/>
          </p:nvPr>
        </p:nvPicPr>
        <p:blipFill>
          <a:blip r:embed="rId3"/>
          <a:srcRect l="13763" r="27978"/>
          <a:stretch>
            <a:fillRect/>
          </a:stretch>
        </p:blipFill>
        <p:spPr>
          <a:xfrm>
            <a:off x="6173821" y="0"/>
            <a:ext cx="6018179" cy="6885384"/>
          </a:xfrm>
        </p:spPr>
      </p:pic>
      <p:sp>
        <p:nvSpPr>
          <p:cNvPr id="14" name="Title 13">
            <a:extLst>
              <a:ext uri="{FF2B5EF4-FFF2-40B4-BE49-F238E27FC236}">
                <a16:creationId xmlns:a16="http://schemas.microsoft.com/office/drawing/2014/main" id="{0C167104-F8C6-8EDE-0319-3CE31D8393A7}"/>
              </a:ext>
            </a:extLst>
          </p:cNvPr>
          <p:cNvSpPr>
            <a:spLocks noGrp="1"/>
          </p:cNvSpPr>
          <p:nvPr>
            <p:ph type="title"/>
          </p:nvPr>
        </p:nvSpPr>
        <p:spPr>
          <a:xfrm>
            <a:off x="480099" y="475200"/>
            <a:ext cx="4247749" cy="430887"/>
          </a:xfrm>
        </p:spPr>
        <p:txBody>
          <a:bodyPr/>
          <a:lstStyle/>
          <a:p>
            <a:r>
              <a:rPr lang="en-US" dirty="0"/>
              <a:t>Key takeaways</a:t>
            </a:r>
          </a:p>
        </p:txBody>
      </p:sp>
      <p:sp>
        <p:nvSpPr>
          <p:cNvPr id="7" name="Content Placeholder 12">
            <a:extLst>
              <a:ext uri="{FF2B5EF4-FFF2-40B4-BE49-F238E27FC236}">
                <a16:creationId xmlns:a16="http://schemas.microsoft.com/office/drawing/2014/main" id="{DB2CA8AD-4F32-AA14-E931-2C2B41B81505}"/>
              </a:ext>
            </a:extLst>
          </p:cNvPr>
          <p:cNvSpPr txBox="1">
            <a:spLocks/>
          </p:cNvSpPr>
          <p:nvPr/>
        </p:nvSpPr>
        <p:spPr>
          <a:xfrm>
            <a:off x="432748" y="1293852"/>
            <a:ext cx="5765008" cy="4968552"/>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buClr>
                <a:srgbClr val="31D4FF"/>
              </a:buClr>
              <a:buFont typeface="Arial" panose="020B0604020202020204" pitchFamily="34" charset="0"/>
              <a:buChar char="•"/>
            </a:pPr>
            <a:r>
              <a:rPr lang="en-US" dirty="0">
                <a:solidFill>
                  <a:schemeClr val="accent6"/>
                </a:solidFill>
              </a:rPr>
              <a:t>Build a safeguarding culture where everyone is accountable and concerns can be raised safely.</a:t>
            </a:r>
          </a:p>
          <a:p>
            <a:pPr marL="285750" indent="-285750">
              <a:lnSpc>
                <a:spcPct val="100000"/>
              </a:lnSpc>
              <a:spcBef>
                <a:spcPts val="0"/>
              </a:spcBef>
              <a:buClr>
                <a:srgbClr val="31D4FF"/>
              </a:buClr>
              <a:buFont typeface="Arial" panose="020B0604020202020204" pitchFamily="34" charset="0"/>
              <a:buChar char="•"/>
            </a:pPr>
            <a:r>
              <a:rPr lang="en-US" dirty="0">
                <a:solidFill>
                  <a:schemeClr val="accent6"/>
                </a:solidFill>
              </a:rPr>
              <a:t>Leaders set expectations that no one is exempt from scrutiny.</a:t>
            </a:r>
          </a:p>
          <a:p>
            <a:pPr marL="285750" indent="-285750">
              <a:lnSpc>
                <a:spcPct val="100000"/>
              </a:lnSpc>
              <a:spcBef>
                <a:spcPts val="0"/>
              </a:spcBef>
              <a:buClr>
                <a:srgbClr val="31D4FF"/>
              </a:buClr>
              <a:buFont typeface="Arial" panose="020B0604020202020204" pitchFamily="34" charset="0"/>
              <a:buChar char="•"/>
            </a:pPr>
            <a:r>
              <a:rPr lang="en-US" dirty="0">
                <a:solidFill>
                  <a:schemeClr val="accent6"/>
                </a:solidFill>
              </a:rPr>
              <a:t>Ensure workers know how and where to report, without fear of consequences.</a:t>
            </a:r>
          </a:p>
          <a:p>
            <a:pPr marL="285750" indent="-285750">
              <a:lnSpc>
                <a:spcPct val="100000"/>
              </a:lnSpc>
              <a:spcBef>
                <a:spcPts val="0"/>
              </a:spcBef>
              <a:buClr>
                <a:srgbClr val="31D4FF"/>
              </a:buClr>
              <a:buFont typeface="Arial" panose="020B0604020202020204" pitchFamily="34" charset="0"/>
              <a:buChar char="•"/>
            </a:pPr>
            <a:r>
              <a:rPr lang="en-US" dirty="0">
                <a:solidFill>
                  <a:schemeClr val="accent6"/>
                </a:solidFill>
              </a:rPr>
              <a:t>Train all workers to recognise harm and understand reporting pathways.</a:t>
            </a:r>
          </a:p>
          <a:p>
            <a:pPr marL="285750" indent="-285750">
              <a:lnSpc>
                <a:spcPct val="100000"/>
              </a:lnSpc>
              <a:spcBef>
                <a:spcPts val="0"/>
              </a:spcBef>
              <a:buClr>
                <a:srgbClr val="31D4FF"/>
              </a:buClr>
              <a:buFont typeface="Arial" panose="020B0604020202020204" pitchFamily="34" charset="0"/>
              <a:buChar char="•"/>
            </a:pPr>
            <a:r>
              <a:rPr lang="en-US" dirty="0">
                <a:solidFill>
                  <a:schemeClr val="accent6"/>
                </a:solidFill>
              </a:rPr>
              <a:t>Regularly review incidents, complaints and feedback to improve practice.</a:t>
            </a:r>
          </a:p>
          <a:p>
            <a:pPr marL="285750" indent="-285750">
              <a:lnSpc>
                <a:spcPct val="100000"/>
              </a:lnSpc>
              <a:spcBef>
                <a:spcPts val="0"/>
              </a:spcBef>
              <a:buClr>
                <a:srgbClr val="31D4FF"/>
              </a:buClr>
              <a:buFont typeface="Arial" panose="020B0604020202020204" pitchFamily="34" charset="0"/>
              <a:buChar char="•"/>
            </a:pPr>
            <a:r>
              <a:rPr lang="en-US" dirty="0">
                <a:solidFill>
                  <a:schemeClr val="accent6"/>
                </a:solidFill>
              </a:rPr>
              <a:t>Everyone involved with your </a:t>
            </a:r>
            <a:r>
              <a:rPr lang="en-US" dirty="0" err="1">
                <a:solidFill>
                  <a:schemeClr val="accent6"/>
                </a:solidFill>
              </a:rPr>
              <a:t>organisation</a:t>
            </a:r>
            <a:r>
              <a:rPr lang="en-US" dirty="0">
                <a:solidFill>
                  <a:schemeClr val="accent6"/>
                </a:solidFill>
              </a:rPr>
              <a:t> should know how to report concerns—this includes children, volunteers, all workers, families, carers and community members.</a:t>
            </a:r>
          </a:p>
        </p:txBody>
      </p:sp>
      <p:sp>
        <p:nvSpPr>
          <p:cNvPr id="5" name="Freeform 8">
            <a:extLst>
              <a:ext uri="{FF2B5EF4-FFF2-40B4-BE49-F238E27FC236}">
                <a16:creationId xmlns:a16="http://schemas.microsoft.com/office/drawing/2014/main" id="{A20A49B0-3C90-3871-613E-20BE985FC7B0}"/>
              </a:ext>
            </a:extLst>
          </p:cNvPr>
          <p:cNvSpPr/>
          <p:nvPr/>
        </p:nvSpPr>
        <p:spPr>
          <a:xfrm rot="10800000">
            <a:off x="6384032" y="4581128"/>
            <a:ext cx="3960441" cy="2005596"/>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6" name="Content Placeholder 4">
            <a:extLst>
              <a:ext uri="{FF2B5EF4-FFF2-40B4-BE49-F238E27FC236}">
                <a16:creationId xmlns:a16="http://schemas.microsoft.com/office/drawing/2014/main" id="{8EF24F4A-535E-2E15-D7A8-C30A402BAAFE}"/>
              </a:ext>
            </a:extLst>
          </p:cNvPr>
          <p:cNvSpPr txBox="1">
            <a:spLocks/>
          </p:cNvSpPr>
          <p:nvPr/>
        </p:nvSpPr>
        <p:spPr>
          <a:xfrm>
            <a:off x="6869150" y="4931298"/>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Based on what you have heard about this Standard, </a:t>
            </a:r>
            <a:r>
              <a:rPr lang="en-GB" b="1" dirty="0"/>
              <a:t>discuss the actions you need to take </a:t>
            </a:r>
            <a:r>
              <a:rPr lang="en-GB" dirty="0"/>
              <a:t>to implement it in your organisation</a:t>
            </a:r>
          </a:p>
        </p:txBody>
      </p:sp>
    </p:spTree>
    <p:extLst>
      <p:ext uri="{BB962C8B-B14F-4D97-AF65-F5344CB8AC3E}">
        <p14:creationId xmlns:p14="http://schemas.microsoft.com/office/powerpoint/2010/main" val="3010421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4A4D0-4B46-4C0B-0CE5-DE80262FA382}"/>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F777438-AB6F-DA8F-AF83-C2AC6179C7F8}"/>
              </a:ext>
            </a:extLst>
          </p:cNvPr>
          <p:cNvGrpSpPr/>
          <p:nvPr/>
        </p:nvGrpSpPr>
        <p:grpSpPr>
          <a:xfrm>
            <a:off x="0" y="0"/>
            <a:ext cx="12192000" cy="6858000"/>
            <a:chOff x="0" y="0"/>
            <a:chExt cx="12192000" cy="6858000"/>
          </a:xfrm>
        </p:grpSpPr>
        <p:sp>
          <p:nvSpPr>
            <p:cNvPr id="8" name="Rectangle 7">
              <a:extLst>
                <a:ext uri="{FF2B5EF4-FFF2-40B4-BE49-F238E27FC236}">
                  <a16:creationId xmlns:a16="http://schemas.microsoft.com/office/drawing/2014/main" id="{9A4D6FF9-65CB-3346-F873-E6F5CCBE55FB}"/>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Freeform 3">
              <a:extLst>
                <a:ext uri="{FF2B5EF4-FFF2-40B4-BE49-F238E27FC236}">
                  <a16:creationId xmlns:a16="http://schemas.microsoft.com/office/drawing/2014/main" id="{F395158C-539C-5CBF-4DFA-B0D6547C0FE8}"/>
                </a:ext>
              </a:extLst>
            </p:cNvPr>
            <p:cNvSpPr/>
            <p:nvPr/>
          </p:nvSpPr>
          <p:spPr>
            <a:xfrm>
              <a:off x="0" y="0"/>
              <a:ext cx="5083904" cy="5304058"/>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60898" t="-54401"/>
              </a:stretch>
            </a:blipFill>
          </p:spPr>
          <p:txBody>
            <a:bodyPr/>
            <a:lstStyle/>
            <a:p>
              <a:endParaRPr lang="en-AU" sz="1200" noProof="0" dirty="0"/>
            </a:p>
          </p:txBody>
        </p:sp>
      </p:grpSp>
      <p:grpSp>
        <p:nvGrpSpPr>
          <p:cNvPr id="11" name="Group 10">
            <a:extLst>
              <a:ext uri="{FF2B5EF4-FFF2-40B4-BE49-F238E27FC236}">
                <a16:creationId xmlns:a16="http://schemas.microsoft.com/office/drawing/2014/main" id="{B4B28C4D-45AC-E801-324F-39778D4A6409}"/>
              </a:ext>
            </a:extLst>
          </p:cNvPr>
          <p:cNvGrpSpPr/>
          <p:nvPr/>
        </p:nvGrpSpPr>
        <p:grpSpPr>
          <a:xfrm>
            <a:off x="335409" y="167536"/>
            <a:ext cx="11376491" cy="2215941"/>
            <a:chOff x="335409" y="167536"/>
            <a:chExt cx="11376491" cy="2215941"/>
          </a:xfrm>
        </p:grpSpPr>
        <p:sp>
          <p:nvSpPr>
            <p:cNvPr id="13" name="Freeform 5">
              <a:extLst>
                <a:ext uri="{FF2B5EF4-FFF2-40B4-BE49-F238E27FC236}">
                  <a16:creationId xmlns:a16="http://schemas.microsoft.com/office/drawing/2014/main" id="{C05107D4-579A-99E3-CB2A-206C63202C51}"/>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5" name="Freeform 6">
              <a:extLst>
                <a:ext uri="{FF2B5EF4-FFF2-40B4-BE49-F238E27FC236}">
                  <a16:creationId xmlns:a16="http://schemas.microsoft.com/office/drawing/2014/main" id="{E9BB501B-EF43-AA7D-7687-E6E4A9E04476}"/>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6" name="Group 15">
            <a:extLst>
              <a:ext uri="{FF2B5EF4-FFF2-40B4-BE49-F238E27FC236}">
                <a16:creationId xmlns:a16="http://schemas.microsoft.com/office/drawing/2014/main" id="{DF4ABE80-98E6-8D51-FC93-667AEEEFDDA8}"/>
              </a:ext>
            </a:extLst>
          </p:cNvPr>
          <p:cNvGrpSpPr/>
          <p:nvPr/>
        </p:nvGrpSpPr>
        <p:grpSpPr>
          <a:xfrm>
            <a:off x="6280628" y="2519914"/>
            <a:ext cx="5619463" cy="4111188"/>
            <a:chOff x="6280628" y="2519914"/>
            <a:chExt cx="5619463" cy="4111188"/>
          </a:xfrm>
        </p:grpSpPr>
        <p:sp>
          <p:nvSpPr>
            <p:cNvPr id="17" name="Freeform 9">
              <a:extLst>
                <a:ext uri="{FF2B5EF4-FFF2-40B4-BE49-F238E27FC236}">
                  <a16:creationId xmlns:a16="http://schemas.microsoft.com/office/drawing/2014/main" id="{AD495C6B-A8D8-1120-2827-89C480B721B7}"/>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8" name="Freeform 9">
              <a:extLst>
                <a:ext uri="{FF2B5EF4-FFF2-40B4-BE49-F238E27FC236}">
                  <a16:creationId xmlns:a16="http://schemas.microsoft.com/office/drawing/2014/main" id="{AE7172B7-67B1-1D51-F6C3-CAA627C2592E}"/>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9" name="Group 18">
            <a:extLst>
              <a:ext uri="{FF2B5EF4-FFF2-40B4-BE49-F238E27FC236}">
                <a16:creationId xmlns:a16="http://schemas.microsoft.com/office/drawing/2014/main" id="{92565F00-E1A1-734B-C0E8-F838EEE689CF}"/>
              </a:ext>
            </a:extLst>
          </p:cNvPr>
          <p:cNvGrpSpPr/>
          <p:nvPr/>
        </p:nvGrpSpPr>
        <p:grpSpPr>
          <a:xfrm>
            <a:off x="560274" y="2587282"/>
            <a:ext cx="5420956" cy="3493633"/>
            <a:chOff x="560274" y="2587282"/>
            <a:chExt cx="5420956" cy="3493633"/>
          </a:xfrm>
        </p:grpSpPr>
        <p:sp>
          <p:nvSpPr>
            <p:cNvPr id="20" name="Freeform 8">
              <a:extLst>
                <a:ext uri="{FF2B5EF4-FFF2-40B4-BE49-F238E27FC236}">
                  <a16:creationId xmlns:a16="http://schemas.microsoft.com/office/drawing/2014/main" id="{81F34F2A-B618-A61D-53BC-C5847710C94A}"/>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21" name="Freeform 8">
              <a:extLst>
                <a:ext uri="{FF2B5EF4-FFF2-40B4-BE49-F238E27FC236}">
                  <a16:creationId xmlns:a16="http://schemas.microsoft.com/office/drawing/2014/main" id="{9572D21B-AFEB-A1DA-0119-51F698C3F4DE}"/>
                </a:ext>
              </a:extLst>
            </p:cNvPr>
            <p:cNvSpPr/>
            <p:nvPr/>
          </p:nvSpPr>
          <p:spPr>
            <a:xfrm rot="10800000">
              <a:off x="560274" y="2746666"/>
              <a:ext cx="5420955" cy="3334249"/>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22" name="Title 13">
            <a:extLst>
              <a:ext uri="{FF2B5EF4-FFF2-40B4-BE49-F238E27FC236}">
                <a16:creationId xmlns:a16="http://schemas.microsoft.com/office/drawing/2014/main" id="{4252C34A-6C22-64A0-4EE3-D8BDD0A0BF34}"/>
              </a:ext>
            </a:extLst>
          </p:cNvPr>
          <p:cNvSpPr>
            <a:spLocks noGrp="1"/>
          </p:cNvSpPr>
          <p:nvPr>
            <p:ph type="title"/>
          </p:nvPr>
        </p:nvSpPr>
        <p:spPr>
          <a:xfrm>
            <a:off x="877578" y="733281"/>
            <a:ext cx="1799378" cy="861774"/>
          </a:xfrm>
        </p:spPr>
        <p:txBody>
          <a:bodyPr/>
          <a:lstStyle/>
          <a:p>
            <a:r>
              <a:rPr lang="en-US" dirty="0"/>
              <a:t>Scenario </a:t>
            </a:r>
          </a:p>
        </p:txBody>
      </p:sp>
      <p:sp>
        <p:nvSpPr>
          <p:cNvPr id="24" name="Slide Number Placeholder 52">
            <a:extLst>
              <a:ext uri="{FF2B5EF4-FFF2-40B4-BE49-F238E27FC236}">
                <a16:creationId xmlns:a16="http://schemas.microsoft.com/office/drawing/2014/main" id="{10EED765-E9CB-D81C-61B0-72F8DC5042E6}"/>
              </a:ext>
            </a:extLst>
          </p:cNvPr>
          <p:cNvSpPr>
            <a:spLocks noGrp="1"/>
          </p:cNvSpPr>
          <p:nvPr>
            <p:ph type="sldNum" sz="quarter" idx="4"/>
          </p:nvPr>
        </p:nvSpPr>
        <p:spPr>
          <a:xfrm>
            <a:off x="11367095" y="6462969"/>
            <a:ext cx="344805" cy="153888"/>
          </a:xfrm>
        </p:spPr>
        <p:txBody>
          <a:bodyPr/>
          <a:lstStyle/>
          <a:p>
            <a:fld id="{118ABE44-7D15-AD4D-9BEF-116E758BCB02}" type="slidenum">
              <a:rPr lang="en-US" smtClean="0"/>
              <a:pPr/>
              <a:t>23</a:t>
            </a:fld>
            <a:endParaRPr lang="en-US" dirty="0"/>
          </a:p>
        </p:txBody>
      </p:sp>
      <p:sp>
        <p:nvSpPr>
          <p:cNvPr id="25" name="Footer Placeholder 3">
            <a:extLst>
              <a:ext uri="{FF2B5EF4-FFF2-40B4-BE49-F238E27FC236}">
                <a16:creationId xmlns:a16="http://schemas.microsoft.com/office/drawing/2014/main" id="{7A9FD049-17E7-20A2-32E1-A82385352A1C}"/>
              </a:ext>
            </a:extLst>
          </p:cNvPr>
          <p:cNvSpPr>
            <a:spLocks noGrp="1"/>
          </p:cNvSpPr>
          <p:nvPr>
            <p:ph type="ftr" sz="quarter" idx="3"/>
          </p:nvPr>
        </p:nvSpPr>
        <p:spPr>
          <a:xfrm>
            <a:off x="479376" y="6464449"/>
            <a:ext cx="4114800" cy="153888"/>
          </a:xfrm>
        </p:spPr>
        <p:txBody>
          <a:bodyPr/>
          <a:lstStyle/>
          <a:p>
            <a:r>
              <a:rPr lang="en-US"/>
              <a:t>Insert document title</a:t>
            </a:r>
            <a:endParaRPr lang="en-US" dirty="0"/>
          </a:p>
        </p:txBody>
      </p:sp>
      <p:sp>
        <p:nvSpPr>
          <p:cNvPr id="26" name="Content Placeholder 12">
            <a:extLst>
              <a:ext uri="{FF2B5EF4-FFF2-40B4-BE49-F238E27FC236}">
                <a16:creationId xmlns:a16="http://schemas.microsoft.com/office/drawing/2014/main" id="{68C82F64-CB31-B80E-885D-0813BF4AFEFD}"/>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27" name="Rectangle 26">
            <a:extLst>
              <a:ext uri="{FF2B5EF4-FFF2-40B4-BE49-F238E27FC236}">
                <a16:creationId xmlns:a16="http://schemas.microsoft.com/office/drawing/2014/main" id="{470DD715-BEC9-CACF-1D3C-58C2C141C032}"/>
              </a:ext>
            </a:extLst>
          </p:cNvPr>
          <p:cNvSpPr/>
          <p:nvPr/>
        </p:nvSpPr>
        <p:spPr>
          <a:xfrm>
            <a:off x="6616133" y="2492896"/>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rgbClr val="31D4FF"/>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rgbClr val="31D4FF"/>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rgbClr val="31D4FF"/>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rgbClr val="31D4FF"/>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rgbClr val="31D4FF"/>
              </a:buClr>
              <a:buFont typeface="Arial" panose="020B0604020202020204" pitchFamily="34" charset="0"/>
              <a:buChar char="•"/>
            </a:pPr>
            <a:r>
              <a:rPr lang="en-AU" sz="1600" dirty="0">
                <a:solidFill>
                  <a:schemeClr val="tx1"/>
                </a:solidFill>
              </a:rPr>
              <a:t>What do you need to develop to fill any gaps?</a:t>
            </a:r>
          </a:p>
        </p:txBody>
      </p:sp>
      <p:sp>
        <p:nvSpPr>
          <p:cNvPr id="28" name="Content Placeholder 12">
            <a:extLst>
              <a:ext uri="{FF2B5EF4-FFF2-40B4-BE49-F238E27FC236}">
                <a16:creationId xmlns:a16="http://schemas.microsoft.com/office/drawing/2014/main" id="{942FEFE2-A984-DB5C-4504-DB2E5301078C}"/>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rgbClr val="31D4FF"/>
              </a:buClr>
              <a:buFont typeface="Arial" panose="020B0604020202020204" pitchFamily="34" charset="0"/>
              <a:buChar char="•"/>
            </a:pPr>
            <a:r>
              <a:rPr lang="en-AU" dirty="0"/>
              <a:t>How does Child Safe Standard 6 apply? </a:t>
            </a:r>
          </a:p>
          <a:p>
            <a:pPr marL="285750" lvl="0" indent="-285750">
              <a:lnSpc>
                <a:spcPct val="100000"/>
              </a:lnSpc>
              <a:spcBef>
                <a:spcPts val="600"/>
              </a:spcBef>
              <a:spcAft>
                <a:spcPts val="0"/>
              </a:spcAft>
              <a:buClr>
                <a:srgbClr val="31D4FF"/>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rgbClr val="31D4FF"/>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rgbClr val="31D4FF"/>
              </a:buClr>
              <a:buFont typeface="Arial" panose="020B0604020202020204" pitchFamily="34" charset="0"/>
              <a:buChar char="•"/>
            </a:pPr>
            <a:r>
              <a:rPr lang="en-AU" dirty="0"/>
              <a:t>What reflection and feedback processes could be implemented to ensure you are continuously improving?</a:t>
            </a:r>
          </a:p>
        </p:txBody>
      </p:sp>
      <p:sp>
        <p:nvSpPr>
          <p:cNvPr id="12" name="Text Placeholder 11">
            <a:extLst>
              <a:ext uri="{FF2B5EF4-FFF2-40B4-BE49-F238E27FC236}">
                <a16:creationId xmlns:a16="http://schemas.microsoft.com/office/drawing/2014/main" id="{58AD8CED-F4DE-A3EB-1DB7-3EBE1D38F5A9}"/>
              </a:ext>
            </a:extLst>
          </p:cNvPr>
          <p:cNvSpPr>
            <a:spLocks noGrp="1"/>
          </p:cNvSpPr>
          <p:nvPr>
            <p:ph type="body" sz="quarter" idx="13"/>
          </p:nvPr>
        </p:nvSpPr>
        <p:spPr>
          <a:xfrm>
            <a:off x="2999864" y="684568"/>
            <a:ext cx="7920880" cy="731208"/>
          </a:xfrm>
        </p:spPr>
        <p:txBody>
          <a:bodyPr/>
          <a:lstStyle/>
          <a:p>
            <a:r>
              <a:rPr lang="en-US" sz="1800" dirty="0"/>
              <a:t>An organisation receives a complaint about a worker. This is not the first complaint. The worker is known to be friendly, reliable, and well-liked by most of the children and families. </a:t>
            </a:r>
            <a:endParaRPr lang="en-AU" sz="1800" dirty="0"/>
          </a:p>
        </p:txBody>
      </p:sp>
    </p:spTree>
    <p:extLst>
      <p:ext uri="{BB962C8B-B14F-4D97-AF65-F5344CB8AC3E}">
        <p14:creationId xmlns:p14="http://schemas.microsoft.com/office/powerpoint/2010/main" val="20730549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8F5C5-C36C-E3D8-82A5-DAB8B063FD6C}"/>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2AFAD38F-1180-FE9A-CE24-CCD6858761B1}"/>
              </a:ext>
            </a:extLst>
          </p:cNvPr>
          <p:cNvPicPr>
            <a:picLocks noGrp="1" noChangeAspect="1"/>
          </p:cNvPicPr>
          <p:nvPr>
            <p:ph type="pic" sz="quarter" idx="18"/>
          </p:nvPr>
        </p:nvPicPr>
        <p:blipFill>
          <a:blip r:embed="rId3"/>
          <a:srcRect l="20871" r="20871"/>
          <a:stretch/>
        </p:blipFill>
        <p:spPr/>
      </p:pic>
      <p:sp>
        <p:nvSpPr>
          <p:cNvPr id="14" name="Title 13">
            <a:extLst>
              <a:ext uri="{FF2B5EF4-FFF2-40B4-BE49-F238E27FC236}">
                <a16:creationId xmlns:a16="http://schemas.microsoft.com/office/drawing/2014/main" id="{7725BEA1-BDF2-2C85-633F-A37B007E0E97}"/>
              </a:ext>
            </a:extLst>
          </p:cNvPr>
          <p:cNvSpPr>
            <a:spLocks noGrp="1"/>
          </p:cNvSpPr>
          <p:nvPr>
            <p:ph type="title"/>
          </p:nvPr>
        </p:nvSpPr>
        <p:spPr>
          <a:xfrm>
            <a:off x="480099" y="475200"/>
            <a:ext cx="4247749" cy="430887"/>
          </a:xfrm>
        </p:spPr>
        <p:txBody>
          <a:bodyPr/>
          <a:lstStyle/>
          <a:p>
            <a:r>
              <a:rPr lang="en-US" dirty="0"/>
              <a:t>Key takeaways</a:t>
            </a:r>
          </a:p>
        </p:txBody>
      </p:sp>
      <p:sp>
        <p:nvSpPr>
          <p:cNvPr id="53" name="Slide Number Placeholder 52">
            <a:extLst>
              <a:ext uri="{FF2B5EF4-FFF2-40B4-BE49-F238E27FC236}">
                <a16:creationId xmlns:a16="http://schemas.microsoft.com/office/drawing/2014/main" id="{C3013A99-80B7-CCF0-9BBA-2F87B4209175}"/>
              </a:ext>
            </a:extLst>
          </p:cNvPr>
          <p:cNvSpPr>
            <a:spLocks noGrp="1"/>
          </p:cNvSpPr>
          <p:nvPr>
            <p:ph type="sldNum" sz="quarter" idx="4"/>
          </p:nvPr>
        </p:nvSpPr>
        <p:spPr/>
        <p:txBody>
          <a:bodyPr/>
          <a:lstStyle/>
          <a:p>
            <a:fld id="{118ABE44-7D15-AD4D-9BEF-116E758BCB02}" type="slidenum">
              <a:rPr lang="en-US" smtClean="0"/>
              <a:pPr/>
              <a:t>24</a:t>
            </a:fld>
            <a:endParaRPr lang="en-US" dirty="0"/>
          </a:p>
        </p:txBody>
      </p:sp>
      <p:sp>
        <p:nvSpPr>
          <p:cNvPr id="7" name="Content Placeholder 12">
            <a:extLst>
              <a:ext uri="{FF2B5EF4-FFF2-40B4-BE49-F238E27FC236}">
                <a16:creationId xmlns:a16="http://schemas.microsoft.com/office/drawing/2014/main" id="{66301DEE-B401-E5E8-8FED-AAF83F638D12}"/>
              </a:ext>
            </a:extLst>
          </p:cNvPr>
          <p:cNvSpPr txBox="1">
            <a:spLocks/>
          </p:cNvSpPr>
          <p:nvPr/>
        </p:nvSpPr>
        <p:spPr>
          <a:xfrm>
            <a:off x="469685" y="1196752"/>
            <a:ext cx="5410292" cy="4968552"/>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Clr>
                <a:srgbClr val="31D4FF"/>
              </a:buClr>
              <a:buFont typeface="Arial" panose="020B0604020202020204" pitchFamily="34" charset="0"/>
              <a:buChar char="•"/>
            </a:pPr>
            <a:r>
              <a:rPr lang="en-US" dirty="0">
                <a:solidFill>
                  <a:schemeClr val="accent6"/>
                </a:solidFill>
              </a:rPr>
              <a:t>Organisations need to create environments that </a:t>
            </a:r>
            <a:r>
              <a:rPr lang="en-US" dirty="0" err="1">
                <a:solidFill>
                  <a:schemeClr val="accent6"/>
                </a:solidFill>
              </a:rPr>
              <a:t>prioritise</a:t>
            </a:r>
            <a:r>
              <a:rPr lang="en-US" dirty="0">
                <a:solidFill>
                  <a:schemeClr val="accent6"/>
                </a:solidFill>
              </a:rPr>
              <a:t> children’s safety. This means taking every complaint or concern seriously.</a:t>
            </a:r>
          </a:p>
          <a:p>
            <a:pPr marL="285750" indent="-285750">
              <a:spcBef>
                <a:spcPts val="0"/>
              </a:spcBef>
              <a:buClr>
                <a:srgbClr val="31D4FF"/>
              </a:buClr>
              <a:buFont typeface="Arial" panose="020B0604020202020204" pitchFamily="34" charset="0"/>
              <a:buChar char="•"/>
            </a:pPr>
            <a:r>
              <a:rPr lang="en-US" dirty="0">
                <a:solidFill>
                  <a:schemeClr val="accent6"/>
                </a:solidFill>
              </a:rPr>
              <a:t>Expectations about appropriate </a:t>
            </a:r>
            <a:r>
              <a:rPr lang="en-US" dirty="0" err="1">
                <a:solidFill>
                  <a:schemeClr val="accent6"/>
                </a:solidFill>
              </a:rPr>
              <a:t>behaviour</a:t>
            </a:r>
            <a:r>
              <a:rPr lang="en-US" dirty="0">
                <a:solidFill>
                  <a:schemeClr val="accent6"/>
                </a:solidFill>
              </a:rPr>
              <a:t> around children must be clearly documented, communicated and enforced.</a:t>
            </a:r>
          </a:p>
          <a:p>
            <a:pPr marL="285750" indent="-285750">
              <a:spcBef>
                <a:spcPts val="0"/>
              </a:spcBef>
              <a:buClr>
                <a:srgbClr val="31D4FF"/>
              </a:buClr>
              <a:buFont typeface="Arial" panose="020B0604020202020204" pitchFamily="34" charset="0"/>
              <a:buChar char="•"/>
            </a:pPr>
            <a:r>
              <a:rPr lang="en-US" dirty="0">
                <a:solidFill>
                  <a:schemeClr val="accent6"/>
                </a:solidFill>
              </a:rPr>
              <a:t>Leaders must understand and proactively address barriers to reporting and making complaints.</a:t>
            </a:r>
          </a:p>
          <a:p>
            <a:pPr marL="285750" indent="-285750">
              <a:spcBef>
                <a:spcPts val="0"/>
              </a:spcBef>
              <a:buClr>
                <a:srgbClr val="31D4FF"/>
              </a:buClr>
              <a:buFont typeface="Arial" panose="020B0604020202020204" pitchFamily="34" charset="0"/>
              <a:buChar char="•"/>
            </a:pPr>
            <a:r>
              <a:rPr lang="en-US" dirty="0">
                <a:solidFill>
                  <a:schemeClr val="accent6"/>
                </a:solidFill>
              </a:rPr>
              <a:t>Repeated complaints may indicate systemic issues, </a:t>
            </a:r>
            <a:r>
              <a:rPr lang="en-US" dirty="0" err="1">
                <a:solidFill>
                  <a:schemeClr val="accent6"/>
                </a:solidFill>
              </a:rPr>
              <a:t>behavioural</a:t>
            </a:r>
            <a:r>
              <a:rPr lang="en-US" dirty="0">
                <a:solidFill>
                  <a:schemeClr val="accent6"/>
                </a:solidFill>
              </a:rPr>
              <a:t> concerns or gaps in supervision, training or professional boundaries.</a:t>
            </a:r>
          </a:p>
          <a:p>
            <a:pPr marL="285750" indent="-285750">
              <a:spcBef>
                <a:spcPts val="0"/>
              </a:spcBef>
              <a:buClr>
                <a:srgbClr val="31D4FF"/>
              </a:buClr>
              <a:buFont typeface="Arial" panose="020B0604020202020204" pitchFamily="34" charset="0"/>
              <a:buChar char="•"/>
            </a:pPr>
            <a:r>
              <a:rPr lang="en-US" dirty="0">
                <a:solidFill>
                  <a:schemeClr val="accent6"/>
                </a:solidFill>
              </a:rPr>
              <a:t>Document all complaints and decisions and review records to identify patterns that require action.</a:t>
            </a:r>
          </a:p>
          <a:p>
            <a:pPr marL="285750" indent="-285750">
              <a:spcBef>
                <a:spcPts val="0"/>
              </a:spcBef>
              <a:buClr>
                <a:srgbClr val="31D4FF"/>
              </a:buClr>
              <a:buFont typeface="Arial" panose="020B0604020202020204" pitchFamily="34" charset="0"/>
              <a:buChar char="•"/>
            </a:pPr>
            <a:r>
              <a:rPr lang="en-US" dirty="0">
                <a:solidFill>
                  <a:schemeClr val="accent6"/>
                </a:solidFill>
              </a:rPr>
              <a:t>Regularly reflect on and improve complaint management processes as part of continuous improvement.</a:t>
            </a:r>
            <a:endParaRPr lang="en-AU" dirty="0">
              <a:solidFill>
                <a:schemeClr val="accent6"/>
              </a:solidFill>
            </a:endParaRPr>
          </a:p>
        </p:txBody>
      </p:sp>
      <p:sp>
        <p:nvSpPr>
          <p:cNvPr id="5" name="Freeform 8">
            <a:extLst>
              <a:ext uri="{FF2B5EF4-FFF2-40B4-BE49-F238E27FC236}">
                <a16:creationId xmlns:a16="http://schemas.microsoft.com/office/drawing/2014/main" id="{6BB278BD-0D21-1F40-2A14-99271DA03CBE}"/>
              </a:ext>
            </a:extLst>
          </p:cNvPr>
          <p:cNvSpPr/>
          <p:nvPr/>
        </p:nvSpPr>
        <p:spPr>
          <a:xfrm rot="10800000">
            <a:off x="6312023" y="4844763"/>
            <a:ext cx="3960441" cy="1772094"/>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6" name="Content Placeholder 4">
            <a:extLst>
              <a:ext uri="{FF2B5EF4-FFF2-40B4-BE49-F238E27FC236}">
                <a16:creationId xmlns:a16="http://schemas.microsoft.com/office/drawing/2014/main" id="{49E896BB-0BD2-0DBE-74B6-9BC1771A00C4}"/>
              </a:ext>
            </a:extLst>
          </p:cNvPr>
          <p:cNvSpPr txBox="1">
            <a:spLocks/>
          </p:cNvSpPr>
          <p:nvPr/>
        </p:nvSpPr>
        <p:spPr>
          <a:xfrm>
            <a:off x="6797142" y="5130990"/>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Based on what you have heard about this Standard, </a:t>
            </a:r>
            <a:r>
              <a:rPr lang="en-GB" b="1" dirty="0"/>
              <a:t>discuss the actions you need to take </a:t>
            </a:r>
            <a:r>
              <a:rPr lang="en-GB" dirty="0"/>
              <a:t>to implement it in your organisation</a:t>
            </a:r>
          </a:p>
        </p:txBody>
      </p:sp>
    </p:spTree>
    <p:extLst>
      <p:ext uri="{BB962C8B-B14F-4D97-AF65-F5344CB8AC3E}">
        <p14:creationId xmlns:p14="http://schemas.microsoft.com/office/powerpoint/2010/main" val="37211794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994B2-694B-5F4C-0705-6E791513DF88}"/>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B471E3F1-BF88-9A14-702D-65037AA8F205}"/>
              </a:ext>
            </a:extLst>
          </p:cNvPr>
          <p:cNvSpPr/>
          <p:nvPr/>
        </p:nvSpPr>
        <p:spPr>
          <a:xfrm>
            <a:off x="0" y="0"/>
            <a:ext cx="12192000" cy="69573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lide Number Placeholder 52">
            <a:extLst>
              <a:ext uri="{FF2B5EF4-FFF2-40B4-BE49-F238E27FC236}">
                <a16:creationId xmlns:a16="http://schemas.microsoft.com/office/drawing/2014/main" id="{4582DA96-827F-7D4B-E418-38140CE70179}"/>
              </a:ext>
            </a:extLst>
          </p:cNvPr>
          <p:cNvSpPr txBox="1">
            <a:spLocks/>
          </p:cNvSpPr>
          <p:nvPr/>
        </p:nvSpPr>
        <p:spPr>
          <a:xfrm>
            <a:off x="11367095" y="6462969"/>
            <a:ext cx="344805" cy="153888"/>
          </a:xfrm>
          <a:prstGeom prst="rect">
            <a:avLst/>
          </a:prstGeom>
        </p:spPr>
        <p:txBody>
          <a:bodyPr vert="horz" lIns="0" tIns="0" rIns="0" bIns="0" rtlCol="0" anchor="ctr">
            <a:spAutoFit/>
          </a:bodyPr>
          <a:lstStyle>
            <a:defPPr>
              <a:defRPr lang="en-US"/>
            </a:defPPr>
            <a:lvl1pPr marL="0" algn="r" defTabSz="914400" rtl="0" eaLnBrk="1" latinLnBrk="0" hangingPunct="1">
              <a:defRPr sz="1000" b="1" i="0" kern="1200">
                <a:solidFill>
                  <a:schemeClr val="accent6"/>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ABE44-7D15-AD4D-9BEF-116E758BCB02}" type="slidenum">
              <a:rPr lang="en-US" smtClean="0"/>
              <a:pPr/>
              <a:t>25</a:t>
            </a:fld>
            <a:endParaRPr lang="en-US" dirty="0"/>
          </a:p>
        </p:txBody>
      </p:sp>
      <p:pic>
        <p:nvPicPr>
          <p:cNvPr id="7172" name="Picture 4">
            <a:hlinkClick r:id="rId3"/>
            <a:extLst>
              <a:ext uri="{FF2B5EF4-FFF2-40B4-BE49-F238E27FC236}">
                <a16:creationId xmlns:a16="http://schemas.microsoft.com/office/drawing/2014/main" id="{FF4F09A2-C767-AF68-DAC7-BF5A9E2324F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044" b="12932"/>
          <a:stretch>
            <a:fillRect/>
          </a:stretch>
        </p:blipFill>
        <p:spPr bwMode="auto">
          <a:xfrm>
            <a:off x="755264" y="463931"/>
            <a:ext cx="10681471" cy="5930137"/>
          </a:xfrm>
          <a:prstGeom prst="roundRect">
            <a:avLst>
              <a:gd name="adj" fmla="val 4167"/>
            </a:avLst>
          </a:prstGeom>
          <a:solidFill>
            <a:srgbClr val="FFFFFF"/>
          </a:solidFill>
          <a:ln w="76200" cap="sq">
            <a:solidFill>
              <a:srgbClr val="E4B128"/>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Freeform 8">
            <a:extLst>
              <a:ext uri="{FF2B5EF4-FFF2-40B4-BE49-F238E27FC236}">
                <a16:creationId xmlns:a16="http://schemas.microsoft.com/office/drawing/2014/main" id="{42B28EDE-3615-646C-797D-0AE8122AB903}"/>
              </a:ext>
            </a:extLst>
          </p:cNvPr>
          <p:cNvSpPr/>
          <p:nvPr/>
        </p:nvSpPr>
        <p:spPr>
          <a:xfrm rot="10800000">
            <a:off x="6960096" y="4607899"/>
            <a:ext cx="5112571" cy="2235445"/>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3" name="TextBox 12">
            <a:extLst>
              <a:ext uri="{FF2B5EF4-FFF2-40B4-BE49-F238E27FC236}">
                <a16:creationId xmlns:a16="http://schemas.microsoft.com/office/drawing/2014/main" id="{789850FE-BA99-9621-2A66-C362739D1FC9}"/>
              </a:ext>
            </a:extLst>
          </p:cNvPr>
          <p:cNvSpPr txBox="1"/>
          <p:nvPr/>
        </p:nvSpPr>
        <p:spPr>
          <a:xfrm>
            <a:off x="6971054" y="4853100"/>
            <a:ext cx="4837866" cy="1661993"/>
          </a:xfrm>
          <a:prstGeom prst="rect">
            <a:avLst/>
          </a:prstGeom>
          <a:noFill/>
        </p:spPr>
        <p:txBody>
          <a:bodyPr wrap="square" rtlCol="0">
            <a:spAutoFit/>
          </a:bodyPr>
          <a:lstStyle/>
          <a:p>
            <a:pPr algn="ctr"/>
            <a:r>
              <a:rPr lang="en-US" sz="2000" b="1" dirty="0"/>
              <a:t>Watch the video then discuss:</a:t>
            </a:r>
          </a:p>
          <a:p>
            <a:pPr algn="ctr"/>
            <a:endParaRPr lang="en-US" dirty="0"/>
          </a:p>
          <a:p>
            <a:pPr marL="755650" lvl="1" indent="-285750">
              <a:spcAft>
                <a:spcPts val="600"/>
              </a:spcAft>
              <a:buFont typeface="Arial" panose="020B0604020202020204" pitchFamily="34" charset="0"/>
              <a:buChar char="•"/>
            </a:pPr>
            <a:r>
              <a:rPr lang="en-US" dirty="0"/>
              <a:t>What do we do well?</a:t>
            </a:r>
          </a:p>
          <a:p>
            <a:pPr marL="755650" lvl="1" indent="-285750">
              <a:spcAft>
                <a:spcPts val="600"/>
              </a:spcAft>
              <a:buFont typeface="Arial" panose="020B0604020202020204" pitchFamily="34" charset="0"/>
              <a:buChar char="•"/>
            </a:pPr>
            <a:r>
              <a:rPr lang="en-US" dirty="0"/>
              <a:t>Where could we improve?</a:t>
            </a:r>
          </a:p>
          <a:p>
            <a:pPr marL="755650" lvl="1" indent="-285750">
              <a:spcAft>
                <a:spcPts val="600"/>
              </a:spcAft>
              <a:buFont typeface="Arial" panose="020B0604020202020204" pitchFamily="34" charset="0"/>
              <a:buChar char="•"/>
            </a:pPr>
            <a:r>
              <a:rPr lang="en-US" dirty="0"/>
              <a:t>What is currently missing or not done?</a:t>
            </a:r>
            <a:endParaRPr lang="en-AU" dirty="0"/>
          </a:p>
        </p:txBody>
      </p:sp>
      <p:sp>
        <p:nvSpPr>
          <p:cNvPr id="15" name="TextBox 14">
            <a:extLst>
              <a:ext uri="{FF2B5EF4-FFF2-40B4-BE49-F238E27FC236}">
                <a16:creationId xmlns:a16="http://schemas.microsoft.com/office/drawing/2014/main" id="{A65EC679-BF2C-C015-CCA7-FF085F0D12A3}"/>
              </a:ext>
            </a:extLst>
          </p:cNvPr>
          <p:cNvSpPr txBox="1"/>
          <p:nvPr/>
        </p:nvSpPr>
        <p:spPr>
          <a:xfrm>
            <a:off x="911424" y="6515093"/>
            <a:ext cx="6048672" cy="369332"/>
          </a:xfrm>
          <a:prstGeom prst="rect">
            <a:avLst/>
          </a:prstGeom>
          <a:noFill/>
        </p:spPr>
        <p:txBody>
          <a:bodyPr wrap="square" rtlCol="0">
            <a:spAutoFit/>
          </a:bodyPr>
          <a:lstStyle/>
          <a:p>
            <a:r>
              <a:rPr lang="en-GB" dirty="0">
                <a:solidFill>
                  <a:schemeClr val="accent6"/>
                </a:solidFill>
              </a:rPr>
              <a:t>WATCH </a:t>
            </a:r>
            <a:r>
              <a:rPr lang="en-GB" dirty="0">
                <a:solidFill>
                  <a:schemeClr val="accent6"/>
                </a:solidFill>
                <a:hlinkClick r:id="rId7">
                  <a:extLst>
                    <a:ext uri="{A12FA001-AC4F-418D-AE19-62706E023703}">
                      <ahyp:hlinkClr xmlns:ahyp="http://schemas.microsoft.com/office/drawing/2018/hyperlinkcolor" val="tx"/>
                    </a:ext>
                  </a:extLst>
                </a:hlinkClick>
              </a:rPr>
              <a:t>Standard 7: Knowledge and skills</a:t>
            </a:r>
            <a:endParaRPr lang="en-AU" dirty="0">
              <a:solidFill>
                <a:schemeClr val="accent6"/>
              </a:solidFill>
            </a:endParaRPr>
          </a:p>
        </p:txBody>
      </p:sp>
    </p:spTree>
    <p:extLst>
      <p:ext uri="{BB962C8B-B14F-4D97-AF65-F5344CB8AC3E}">
        <p14:creationId xmlns:p14="http://schemas.microsoft.com/office/powerpoint/2010/main" val="3910386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0A2FD-726D-B64B-15A8-FD569B97F02A}"/>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C7098F80-5472-13CE-A996-F99D43399917}"/>
              </a:ext>
            </a:extLst>
          </p:cNvPr>
          <p:cNvGrpSpPr/>
          <p:nvPr/>
        </p:nvGrpSpPr>
        <p:grpSpPr>
          <a:xfrm>
            <a:off x="0" y="0"/>
            <a:ext cx="12192000" cy="6858000"/>
            <a:chOff x="0" y="0"/>
            <a:chExt cx="12192000" cy="6858000"/>
          </a:xfrm>
        </p:grpSpPr>
        <p:sp>
          <p:nvSpPr>
            <p:cNvPr id="2" name="Rectangle 1">
              <a:extLst>
                <a:ext uri="{FF2B5EF4-FFF2-40B4-BE49-F238E27FC236}">
                  <a16:creationId xmlns:a16="http://schemas.microsoft.com/office/drawing/2014/main" id="{B1B77F0C-F5F6-F0C5-3C32-F09799D5A08E}"/>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3">
              <a:extLst>
                <a:ext uri="{FF2B5EF4-FFF2-40B4-BE49-F238E27FC236}">
                  <a16:creationId xmlns:a16="http://schemas.microsoft.com/office/drawing/2014/main" id="{5F64D4EF-9FDB-01B4-3345-BA43A601163A}"/>
                </a:ext>
              </a:extLst>
            </p:cNvPr>
            <p:cNvSpPr/>
            <p:nvPr/>
          </p:nvSpPr>
          <p:spPr>
            <a:xfrm>
              <a:off x="0" y="0"/>
              <a:ext cx="5083904" cy="5304058"/>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60898" t="-54401"/>
              </a:stretch>
            </a:blipFill>
          </p:spPr>
          <p:txBody>
            <a:bodyPr/>
            <a:lstStyle/>
            <a:p>
              <a:endParaRPr lang="en-AU" sz="1200" noProof="0" dirty="0"/>
            </a:p>
          </p:txBody>
        </p:sp>
      </p:grpSp>
      <p:grpSp>
        <p:nvGrpSpPr>
          <p:cNvPr id="5" name="Group 4">
            <a:extLst>
              <a:ext uri="{FF2B5EF4-FFF2-40B4-BE49-F238E27FC236}">
                <a16:creationId xmlns:a16="http://schemas.microsoft.com/office/drawing/2014/main" id="{40343368-5E4F-385E-747F-5786B75C4E94}"/>
              </a:ext>
            </a:extLst>
          </p:cNvPr>
          <p:cNvGrpSpPr/>
          <p:nvPr/>
        </p:nvGrpSpPr>
        <p:grpSpPr>
          <a:xfrm>
            <a:off x="335409" y="167536"/>
            <a:ext cx="11376491" cy="2215941"/>
            <a:chOff x="335409" y="167536"/>
            <a:chExt cx="11376491" cy="2215941"/>
          </a:xfrm>
        </p:grpSpPr>
        <p:sp>
          <p:nvSpPr>
            <p:cNvPr id="8" name="Freeform 5">
              <a:extLst>
                <a:ext uri="{FF2B5EF4-FFF2-40B4-BE49-F238E27FC236}">
                  <a16:creationId xmlns:a16="http://schemas.microsoft.com/office/drawing/2014/main" id="{C1969404-39D0-5528-A47A-387FE1C3F166}"/>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6">
              <a:extLst>
                <a:ext uri="{FF2B5EF4-FFF2-40B4-BE49-F238E27FC236}">
                  <a16:creationId xmlns:a16="http://schemas.microsoft.com/office/drawing/2014/main" id="{3B1EA59E-40B6-4597-28E7-844A373C91BD}"/>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pic>
        <p:nvPicPr>
          <p:cNvPr id="23" name="Picture 22" descr="A yellow dot design on a black background&#10;&#10;AI-generated content may be incorrect.">
            <a:extLst>
              <a:ext uri="{FF2B5EF4-FFF2-40B4-BE49-F238E27FC236}">
                <a16:creationId xmlns:a16="http://schemas.microsoft.com/office/drawing/2014/main" id="{5CB3A86B-CD96-5D4C-87DD-40E69B0A83EA}"/>
              </a:ext>
            </a:extLst>
          </p:cNvPr>
          <p:cNvPicPr>
            <a:picLocks noChangeAspect="1"/>
          </p:cNvPicPr>
          <p:nvPr/>
        </p:nvPicPr>
        <p:blipFill>
          <a:blip r:embed="rId8"/>
          <a:stretch>
            <a:fillRect/>
          </a:stretch>
        </p:blipFill>
        <p:spPr>
          <a:xfrm rot="13654196">
            <a:off x="3765465" y="2283308"/>
            <a:ext cx="6029602" cy="6029602"/>
          </a:xfrm>
          <a:prstGeom prst="rect">
            <a:avLst/>
          </a:prstGeom>
        </p:spPr>
      </p:pic>
      <p:grpSp>
        <p:nvGrpSpPr>
          <p:cNvPr id="17" name="Group 16">
            <a:extLst>
              <a:ext uri="{FF2B5EF4-FFF2-40B4-BE49-F238E27FC236}">
                <a16:creationId xmlns:a16="http://schemas.microsoft.com/office/drawing/2014/main" id="{DC169D2D-F354-54A4-9612-56167DB0363F}"/>
              </a:ext>
            </a:extLst>
          </p:cNvPr>
          <p:cNvGrpSpPr/>
          <p:nvPr/>
        </p:nvGrpSpPr>
        <p:grpSpPr>
          <a:xfrm>
            <a:off x="6280628" y="2519914"/>
            <a:ext cx="5619463" cy="4111188"/>
            <a:chOff x="6280628" y="2519914"/>
            <a:chExt cx="5619463" cy="4111188"/>
          </a:xfrm>
        </p:grpSpPr>
        <p:sp>
          <p:nvSpPr>
            <p:cNvPr id="11" name="Freeform 9">
              <a:extLst>
                <a:ext uri="{FF2B5EF4-FFF2-40B4-BE49-F238E27FC236}">
                  <a16:creationId xmlns:a16="http://schemas.microsoft.com/office/drawing/2014/main" id="{00F9462E-7886-CA26-4F9E-31B77C214E48}"/>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3" name="Freeform 9">
              <a:extLst>
                <a:ext uri="{FF2B5EF4-FFF2-40B4-BE49-F238E27FC236}">
                  <a16:creationId xmlns:a16="http://schemas.microsoft.com/office/drawing/2014/main" id="{CC592059-755F-CA91-0EF0-649D0F2F7924}"/>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8" name="Group 17">
            <a:extLst>
              <a:ext uri="{FF2B5EF4-FFF2-40B4-BE49-F238E27FC236}">
                <a16:creationId xmlns:a16="http://schemas.microsoft.com/office/drawing/2014/main" id="{7B620E87-A890-93B4-69CB-028270870587}"/>
              </a:ext>
            </a:extLst>
          </p:cNvPr>
          <p:cNvGrpSpPr/>
          <p:nvPr/>
        </p:nvGrpSpPr>
        <p:grpSpPr>
          <a:xfrm>
            <a:off x="560274" y="2587282"/>
            <a:ext cx="5420956" cy="3493633"/>
            <a:chOff x="560274" y="2587282"/>
            <a:chExt cx="5420956" cy="3493633"/>
          </a:xfrm>
        </p:grpSpPr>
        <p:sp>
          <p:nvSpPr>
            <p:cNvPr id="15" name="Freeform 8">
              <a:extLst>
                <a:ext uri="{FF2B5EF4-FFF2-40B4-BE49-F238E27FC236}">
                  <a16:creationId xmlns:a16="http://schemas.microsoft.com/office/drawing/2014/main" id="{E7CA477A-38E7-6648-4A86-702BE02E7A45}"/>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6" name="Freeform 8">
              <a:extLst>
                <a:ext uri="{FF2B5EF4-FFF2-40B4-BE49-F238E27FC236}">
                  <a16:creationId xmlns:a16="http://schemas.microsoft.com/office/drawing/2014/main" id="{2BF0871F-4995-F995-D252-8C1905E12BA2}"/>
                </a:ext>
              </a:extLst>
            </p:cNvPr>
            <p:cNvSpPr/>
            <p:nvPr/>
          </p:nvSpPr>
          <p:spPr>
            <a:xfrm rot="10800000">
              <a:off x="560274" y="2746666"/>
              <a:ext cx="5420955" cy="3332915"/>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4" name="Title 13">
            <a:extLst>
              <a:ext uri="{FF2B5EF4-FFF2-40B4-BE49-F238E27FC236}">
                <a16:creationId xmlns:a16="http://schemas.microsoft.com/office/drawing/2014/main" id="{7D8E5E0D-ABAA-4EF8-E685-29AF440DFFCB}"/>
              </a:ext>
            </a:extLst>
          </p:cNvPr>
          <p:cNvSpPr>
            <a:spLocks noGrp="1"/>
          </p:cNvSpPr>
          <p:nvPr>
            <p:ph type="title"/>
          </p:nvPr>
        </p:nvSpPr>
        <p:spPr>
          <a:xfrm>
            <a:off x="1177216" y="778418"/>
            <a:ext cx="2308613" cy="861774"/>
          </a:xfrm>
        </p:spPr>
        <p:txBody>
          <a:bodyPr/>
          <a:lstStyle/>
          <a:p>
            <a:r>
              <a:rPr lang="en-US" dirty="0"/>
              <a:t>Scenario </a:t>
            </a:r>
          </a:p>
        </p:txBody>
      </p:sp>
      <p:sp>
        <p:nvSpPr>
          <p:cNvPr id="12" name="Text Placeholder 11">
            <a:extLst>
              <a:ext uri="{FF2B5EF4-FFF2-40B4-BE49-F238E27FC236}">
                <a16:creationId xmlns:a16="http://schemas.microsoft.com/office/drawing/2014/main" id="{70E7026D-DB69-3E29-210D-D664A166E1E8}"/>
              </a:ext>
            </a:extLst>
          </p:cNvPr>
          <p:cNvSpPr>
            <a:spLocks noGrp="1"/>
          </p:cNvSpPr>
          <p:nvPr>
            <p:ph type="body" sz="quarter" idx="13"/>
          </p:nvPr>
        </p:nvSpPr>
        <p:spPr>
          <a:xfrm>
            <a:off x="3863752" y="702498"/>
            <a:ext cx="6322666" cy="731208"/>
          </a:xfrm>
        </p:spPr>
        <p:txBody>
          <a:bodyPr/>
          <a:lstStyle/>
          <a:p>
            <a:r>
              <a:rPr lang="en-US" sz="1800" dirty="0"/>
              <a:t>An organisation relies on volunteers and has conducted a recruitment drive to bring in new volunteers to be able to expand their programs.</a:t>
            </a:r>
            <a:endParaRPr lang="en-AU" sz="1800" dirty="0"/>
          </a:p>
        </p:txBody>
      </p:sp>
      <p:sp>
        <p:nvSpPr>
          <p:cNvPr id="53" name="Slide Number Placeholder 52">
            <a:extLst>
              <a:ext uri="{FF2B5EF4-FFF2-40B4-BE49-F238E27FC236}">
                <a16:creationId xmlns:a16="http://schemas.microsoft.com/office/drawing/2014/main" id="{FEEEA84D-24A7-D58F-5F1F-9B3B12D4EE1A}"/>
              </a:ext>
            </a:extLst>
          </p:cNvPr>
          <p:cNvSpPr>
            <a:spLocks noGrp="1"/>
          </p:cNvSpPr>
          <p:nvPr>
            <p:ph type="sldNum" sz="quarter" idx="4"/>
          </p:nvPr>
        </p:nvSpPr>
        <p:spPr/>
        <p:txBody>
          <a:bodyPr/>
          <a:lstStyle/>
          <a:p>
            <a:fld id="{118ABE44-7D15-AD4D-9BEF-116E758BCB02}" type="slidenum">
              <a:rPr lang="en-US" smtClean="0"/>
              <a:pPr/>
              <a:t>26</a:t>
            </a:fld>
            <a:endParaRPr lang="en-US" dirty="0"/>
          </a:p>
        </p:txBody>
      </p:sp>
      <p:sp>
        <p:nvSpPr>
          <p:cNvPr id="4" name="Footer Placeholder 3">
            <a:extLst>
              <a:ext uri="{FF2B5EF4-FFF2-40B4-BE49-F238E27FC236}">
                <a16:creationId xmlns:a16="http://schemas.microsoft.com/office/drawing/2014/main" id="{A59FCAD4-12CB-342F-2140-15790913BB53}"/>
              </a:ext>
            </a:extLst>
          </p:cNvPr>
          <p:cNvSpPr>
            <a:spLocks noGrp="1"/>
          </p:cNvSpPr>
          <p:nvPr>
            <p:ph type="ftr" sz="quarter" idx="3"/>
          </p:nvPr>
        </p:nvSpPr>
        <p:spPr/>
        <p:txBody>
          <a:bodyPr/>
          <a:lstStyle/>
          <a:p>
            <a:r>
              <a:rPr lang="en-US"/>
              <a:t>Insert document title</a:t>
            </a:r>
            <a:endParaRPr lang="en-US" dirty="0"/>
          </a:p>
        </p:txBody>
      </p:sp>
      <p:sp>
        <p:nvSpPr>
          <p:cNvPr id="6" name="Content Placeholder 12">
            <a:extLst>
              <a:ext uri="{FF2B5EF4-FFF2-40B4-BE49-F238E27FC236}">
                <a16:creationId xmlns:a16="http://schemas.microsoft.com/office/drawing/2014/main" id="{30D80468-69B9-2300-97D4-DB7A350B000F}"/>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20" name="Rectangle 19">
            <a:extLst>
              <a:ext uri="{FF2B5EF4-FFF2-40B4-BE49-F238E27FC236}">
                <a16:creationId xmlns:a16="http://schemas.microsoft.com/office/drawing/2014/main" id="{2C043675-76FC-7583-C334-367FBD235F40}"/>
              </a:ext>
            </a:extLst>
          </p:cNvPr>
          <p:cNvSpPr/>
          <p:nvPr/>
        </p:nvSpPr>
        <p:spPr>
          <a:xfrm>
            <a:off x="6616133" y="2492896"/>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rgbClr val="E4B128"/>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rgbClr val="E4B128"/>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rgbClr val="E4B128"/>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rgbClr val="E4B128"/>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rgbClr val="E4B128"/>
              </a:buClr>
              <a:buFont typeface="Arial" panose="020B0604020202020204" pitchFamily="34" charset="0"/>
              <a:buChar char="•"/>
            </a:pPr>
            <a:r>
              <a:rPr lang="en-AU" sz="1600" dirty="0">
                <a:solidFill>
                  <a:schemeClr val="tx1"/>
                </a:solidFill>
              </a:rPr>
              <a:t>What do you need to develop to fill any gaps?</a:t>
            </a:r>
          </a:p>
        </p:txBody>
      </p:sp>
      <p:sp>
        <p:nvSpPr>
          <p:cNvPr id="21" name="Content Placeholder 12">
            <a:extLst>
              <a:ext uri="{FF2B5EF4-FFF2-40B4-BE49-F238E27FC236}">
                <a16:creationId xmlns:a16="http://schemas.microsoft.com/office/drawing/2014/main" id="{7348984C-D158-2FFA-5490-64D956B72F3D}"/>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rgbClr val="E4B128"/>
              </a:buClr>
              <a:buFont typeface="Arial" panose="020B0604020202020204" pitchFamily="34" charset="0"/>
              <a:buChar char="•"/>
            </a:pPr>
            <a:r>
              <a:rPr lang="en-AU" dirty="0"/>
              <a:t>How does Child Safe Standard 7 apply? </a:t>
            </a:r>
          </a:p>
          <a:p>
            <a:pPr marL="285750" lvl="0" indent="-285750">
              <a:lnSpc>
                <a:spcPct val="100000"/>
              </a:lnSpc>
              <a:spcBef>
                <a:spcPts val="600"/>
              </a:spcBef>
              <a:spcAft>
                <a:spcPts val="0"/>
              </a:spcAft>
              <a:buClr>
                <a:srgbClr val="E4B128"/>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rgbClr val="E4B128"/>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rgbClr val="E4B128"/>
              </a:buClr>
              <a:buFont typeface="Arial" panose="020B0604020202020204" pitchFamily="34" charset="0"/>
              <a:buChar char="•"/>
            </a:pPr>
            <a:r>
              <a:rPr lang="en-AU" dirty="0"/>
              <a:t>What reflection and feedback processes could be implemented to ensure you are continuously improving?</a:t>
            </a:r>
          </a:p>
        </p:txBody>
      </p:sp>
    </p:spTree>
    <p:extLst>
      <p:ext uri="{BB962C8B-B14F-4D97-AF65-F5344CB8AC3E}">
        <p14:creationId xmlns:p14="http://schemas.microsoft.com/office/powerpoint/2010/main" val="38890297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4AA46E-48D5-9754-F80F-02AE7F25ECE8}"/>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65E525FD-F8BE-6B79-F646-BFAC2E3AD839}"/>
              </a:ext>
            </a:extLst>
          </p:cNvPr>
          <p:cNvPicPr>
            <a:picLocks noGrp="1" noChangeAspect="1"/>
          </p:cNvPicPr>
          <p:nvPr>
            <p:ph type="pic" sz="quarter" idx="18"/>
          </p:nvPr>
        </p:nvPicPr>
        <p:blipFill>
          <a:blip r:embed="rId3"/>
          <a:srcRect l="41744"/>
          <a:stretch>
            <a:fillRect/>
          </a:stretch>
        </p:blipFill>
        <p:spPr>
          <a:xfrm>
            <a:off x="6168007" y="-27384"/>
            <a:ext cx="6023993" cy="6892035"/>
          </a:xfrm>
        </p:spPr>
      </p:pic>
      <p:sp>
        <p:nvSpPr>
          <p:cNvPr id="14" name="Title 13">
            <a:extLst>
              <a:ext uri="{FF2B5EF4-FFF2-40B4-BE49-F238E27FC236}">
                <a16:creationId xmlns:a16="http://schemas.microsoft.com/office/drawing/2014/main" id="{CC237DB8-EEAC-87EF-F830-6A32C1F6DC8D}"/>
              </a:ext>
            </a:extLst>
          </p:cNvPr>
          <p:cNvSpPr>
            <a:spLocks noGrp="1"/>
          </p:cNvSpPr>
          <p:nvPr>
            <p:ph type="title"/>
          </p:nvPr>
        </p:nvSpPr>
        <p:spPr/>
        <p:txBody>
          <a:bodyPr/>
          <a:lstStyle/>
          <a:p>
            <a:r>
              <a:rPr lang="en-US" dirty="0">
                <a:solidFill>
                  <a:schemeClr val="accent6"/>
                </a:solidFill>
              </a:rPr>
              <a:t>Key takeaways</a:t>
            </a:r>
          </a:p>
        </p:txBody>
      </p:sp>
      <p:sp>
        <p:nvSpPr>
          <p:cNvPr id="7" name="Content Placeholder 12">
            <a:extLst>
              <a:ext uri="{FF2B5EF4-FFF2-40B4-BE49-F238E27FC236}">
                <a16:creationId xmlns:a16="http://schemas.microsoft.com/office/drawing/2014/main" id="{F02C053D-7A4A-2375-C1CC-5089EB562418}"/>
              </a:ext>
            </a:extLst>
          </p:cNvPr>
          <p:cNvSpPr txBox="1">
            <a:spLocks/>
          </p:cNvSpPr>
          <p:nvPr/>
        </p:nvSpPr>
        <p:spPr>
          <a:xfrm>
            <a:off x="480099" y="1275419"/>
            <a:ext cx="5327869" cy="4968552"/>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Clr>
                <a:srgbClr val="E4B128"/>
              </a:buClr>
              <a:buFont typeface="Arial" panose="020B0604020202020204" pitchFamily="34" charset="0"/>
              <a:buChar char="•"/>
            </a:pPr>
            <a:r>
              <a:rPr lang="en-US" dirty="0">
                <a:solidFill>
                  <a:schemeClr val="accent6"/>
                </a:solidFill>
              </a:rPr>
              <a:t>Leaders remain responsible for maintaining a culture that </a:t>
            </a:r>
            <a:r>
              <a:rPr lang="en-US" dirty="0" err="1">
                <a:solidFill>
                  <a:schemeClr val="accent6"/>
                </a:solidFill>
              </a:rPr>
              <a:t>prioritises</a:t>
            </a:r>
            <a:r>
              <a:rPr lang="en-US" dirty="0">
                <a:solidFill>
                  <a:schemeClr val="accent6"/>
                </a:solidFill>
              </a:rPr>
              <a:t> children’s safety, even when the organisation relies on volunteers.</a:t>
            </a:r>
          </a:p>
          <a:p>
            <a:pPr marL="285750" indent="-285750">
              <a:spcBef>
                <a:spcPts val="0"/>
              </a:spcBef>
              <a:buClr>
                <a:srgbClr val="E4B128"/>
              </a:buClr>
              <a:buFont typeface="Arial" panose="020B0604020202020204" pitchFamily="34" charset="0"/>
              <a:buChar char="•"/>
            </a:pPr>
            <a:r>
              <a:rPr lang="en-US" dirty="0">
                <a:solidFill>
                  <a:schemeClr val="accent6"/>
                </a:solidFill>
              </a:rPr>
              <a:t>Apply clear recruitment, screening and reference‑check processes for all roles, including unpaid positions.</a:t>
            </a:r>
          </a:p>
          <a:p>
            <a:pPr marL="285750" indent="-285750">
              <a:spcBef>
                <a:spcPts val="0"/>
              </a:spcBef>
              <a:buClr>
                <a:srgbClr val="E4B128"/>
              </a:buClr>
              <a:buFont typeface="Arial" panose="020B0604020202020204" pitchFamily="34" charset="0"/>
              <a:buChar char="•"/>
            </a:pPr>
            <a:r>
              <a:rPr lang="en-US" dirty="0">
                <a:solidFill>
                  <a:schemeClr val="accent6"/>
                </a:solidFill>
              </a:rPr>
              <a:t>Complete all relevant eligibility checks, including the Working With Children Check and thorough referee checks. Ask about missing periods of a person’s employment history.</a:t>
            </a:r>
          </a:p>
          <a:p>
            <a:pPr marL="285750" indent="-285750">
              <a:spcBef>
                <a:spcPts val="0"/>
              </a:spcBef>
              <a:buClr>
                <a:srgbClr val="E4B128"/>
              </a:buClr>
              <a:buFont typeface="Arial" panose="020B0604020202020204" pitchFamily="34" charset="0"/>
              <a:buChar char="•"/>
            </a:pPr>
            <a:r>
              <a:rPr lang="en-US" dirty="0">
                <a:solidFill>
                  <a:schemeClr val="accent6"/>
                </a:solidFill>
              </a:rPr>
              <a:t>Provide induction and regular training for all workers, including volunteers.</a:t>
            </a:r>
          </a:p>
          <a:p>
            <a:pPr marL="285750" indent="-285750">
              <a:spcBef>
                <a:spcPts val="0"/>
              </a:spcBef>
              <a:buClr>
                <a:srgbClr val="E4B128"/>
              </a:buClr>
              <a:buFont typeface="Arial" panose="020B0604020202020204" pitchFamily="34" charset="0"/>
              <a:buChar char="•"/>
            </a:pPr>
            <a:r>
              <a:rPr lang="en-US" dirty="0">
                <a:solidFill>
                  <a:schemeClr val="accent6"/>
                </a:solidFill>
              </a:rPr>
              <a:t>Ensure volunteers know how to recognise, respond to and report harm, with clear pathways outlined in policy.</a:t>
            </a:r>
          </a:p>
        </p:txBody>
      </p:sp>
      <p:sp>
        <p:nvSpPr>
          <p:cNvPr id="5" name="Freeform 8">
            <a:extLst>
              <a:ext uri="{FF2B5EF4-FFF2-40B4-BE49-F238E27FC236}">
                <a16:creationId xmlns:a16="http://schemas.microsoft.com/office/drawing/2014/main" id="{85A3E4CD-7B0D-B8C7-E6B6-62AD25ED2ACC}"/>
              </a:ext>
            </a:extLst>
          </p:cNvPr>
          <p:cNvSpPr/>
          <p:nvPr/>
        </p:nvSpPr>
        <p:spPr>
          <a:xfrm rot="10800000">
            <a:off x="6384031" y="4852404"/>
            <a:ext cx="3960441" cy="1816956"/>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6" name="Content Placeholder 4">
            <a:extLst>
              <a:ext uri="{FF2B5EF4-FFF2-40B4-BE49-F238E27FC236}">
                <a16:creationId xmlns:a16="http://schemas.microsoft.com/office/drawing/2014/main" id="{7910CAA9-3A2B-A8A9-9A9B-DC0757CCAEA4}"/>
              </a:ext>
            </a:extLst>
          </p:cNvPr>
          <p:cNvSpPr txBox="1">
            <a:spLocks/>
          </p:cNvSpPr>
          <p:nvPr/>
        </p:nvSpPr>
        <p:spPr>
          <a:xfrm>
            <a:off x="6869150" y="5202574"/>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Based on what you have heard about this Standard, </a:t>
            </a:r>
            <a:r>
              <a:rPr lang="en-GB" b="1" dirty="0"/>
              <a:t>discuss the actions you need to take </a:t>
            </a:r>
            <a:r>
              <a:rPr lang="en-GB" dirty="0"/>
              <a:t>to implement it in your organisation</a:t>
            </a:r>
          </a:p>
        </p:txBody>
      </p:sp>
    </p:spTree>
    <p:extLst>
      <p:ext uri="{BB962C8B-B14F-4D97-AF65-F5344CB8AC3E}">
        <p14:creationId xmlns:p14="http://schemas.microsoft.com/office/powerpoint/2010/main" val="26182981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49D14-DF3F-6D53-6DF3-9DC11C9A888D}"/>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763BB43-1B87-5403-3959-A63C3D003889}"/>
              </a:ext>
            </a:extLst>
          </p:cNvPr>
          <p:cNvSpPr/>
          <p:nvPr/>
        </p:nvSpPr>
        <p:spPr>
          <a:xfrm>
            <a:off x="0" y="0"/>
            <a:ext cx="12192000" cy="69573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lide Number Placeholder 52">
            <a:extLst>
              <a:ext uri="{FF2B5EF4-FFF2-40B4-BE49-F238E27FC236}">
                <a16:creationId xmlns:a16="http://schemas.microsoft.com/office/drawing/2014/main" id="{AA8A44AC-E515-4A0A-2998-E16A803B1526}"/>
              </a:ext>
            </a:extLst>
          </p:cNvPr>
          <p:cNvSpPr txBox="1">
            <a:spLocks/>
          </p:cNvSpPr>
          <p:nvPr/>
        </p:nvSpPr>
        <p:spPr>
          <a:xfrm>
            <a:off x="11367095" y="6462969"/>
            <a:ext cx="344805" cy="153888"/>
          </a:xfrm>
          <a:prstGeom prst="rect">
            <a:avLst/>
          </a:prstGeom>
        </p:spPr>
        <p:txBody>
          <a:bodyPr vert="horz" lIns="0" tIns="0" rIns="0" bIns="0" rtlCol="0" anchor="ctr">
            <a:spAutoFit/>
          </a:bodyPr>
          <a:lstStyle>
            <a:defPPr>
              <a:defRPr lang="en-US"/>
            </a:defPPr>
            <a:lvl1pPr marL="0" algn="r" defTabSz="914400" rtl="0" eaLnBrk="1" latinLnBrk="0" hangingPunct="1">
              <a:defRPr sz="1000" b="1" i="0" kern="1200">
                <a:solidFill>
                  <a:schemeClr val="accent6"/>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ABE44-7D15-AD4D-9BEF-116E758BCB02}" type="slidenum">
              <a:rPr lang="en-US" smtClean="0"/>
              <a:pPr/>
              <a:t>28</a:t>
            </a:fld>
            <a:endParaRPr lang="en-US" dirty="0"/>
          </a:p>
        </p:txBody>
      </p:sp>
      <p:pic>
        <p:nvPicPr>
          <p:cNvPr id="8194" name="Picture 2">
            <a:hlinkClick r:id="rId3"/>
            <a:extLst>
              <a:ext uri="{FF2B5EF4-FFF2-40B4-BE49-F238E27FC236}">
                <a16:creationId xmlns:a16="http://schemas.microsoft.com/office/drawing/2014/main" id="{D1B04424-4671-B5BF-D5FD-7415A95F9D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961" b="13748"/>
          <a:stretch>
            <a:fillRect/>
          </a:stretch>
        </p:blipFill>
        <p:spPr bwMode="auto">
          <a:xfrm>
            <a:off x="755264" y="533360"/>
            <a:ext cx="10681472" cy="5791280"/>
          </a:xfrm>
          <a:prstGeom prst="roundRect">
            <a:avLst>
              <a:gd name="adj" fmla="val 4167"/>
            </a:avLst>
          </a:prstGeom>
          <a:solidFill>
            <a:srgbClr val="FFFFFF"/>
          </a:solidFill>
          <a:ln w="76200" cap="sq">
            <a:solidFill>
              <a:srgbClr val="ED9EF5"/>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Freeform 8">
            <a:extLst>
              <a:ext uri="{FF2B5EF4-FFF2-40B4-BE49-F238E27FC236}">
                <a16:creationId xmlns:a16="http://schemas.microsoft.com/office/drawing/2014/main" id="{F4D9DBD4-8659-E96F-2EE1-A8EE8A8205F1}"/>
              </a:ext>
            </a:extLst>
          </p:cNvPr>
          <p:cNvSpPr/>
          <p:nvPr/>
        </p:nvSpPr>
        <p:spPr>
          <a:xfrm rot="10800000">
            <a:off x="6960096" y="4607899"/>
            <a:ext cx="5112571" cy="2235445"/>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3" name="TextBox 12">
            <a:extLst>
              <a:ext uri="{FF2B5EF4-FFF2-40B4-BE49-F238E27FC236}">
                <a16:creationId xmlns:a16="http://schemas.microsoft.com/office/drawing/2014/main" id="{0B0B9FD6-70FA-339D-C7BC-ACAB4613C5CA}"/>
              </a:ext>
            </a:extLst>
          </p:cNvPr>
          <p:cNvSpPr txBox="1"/>
          <p:nvPr/>
        </p:nvSpPr>
        <p:spPr>
          <a:xfrm>
            <a:off x="6971054" y="4853100"/>
            <a:ext cx="4837866" cy="1661993"/>
          </a:xfrm>
          <a:prstGeom prst="rect">
            <a:avLst/>
          </a:prstGeom>
          <a:noFill/>
        </p:spPr>
        <p:txBody>
          <a:bodyPr wrap="square" rtlCol="0">
            <a:spAutoFit/>
          </a:bodyPr>
          <a:lstStyle/>
          <a:p>
            <a:pPr algn="ctr"/>
            <a:r>
              <a:rPr lang="en-US" sz="2000" b="1" dirty="0"/>
              <a:t>Watch the video then discuss:</a:t>
            </a:r>
          </a:p>
          <a:p>
            <a:pPr algn="ctr"/>
            <a:endParaRPr lang="en-US" dirty="0"/>
          </a:p>
          <a:p>
            <a:pPr marL="755650" lvl="1" indent="-285750">
              <a:spcAft>
                <a:spcPts val="600"/>
              </a:spcAft>
              <a:buFont typeface="Arial" panose="020B0604020202020204" pitchFamily="34" charset="0"/>
              <a:buChar char="•"/>
            </a:pPr>
            <a:r>
              <a:rPr lang="en-US" dirty="0"/>
              <a:t>What do we do well?</a:t>
            </a:r>
          </a:p>
          <a:p>
            <a:pPr marL="755650" lvl="1" indent="-285750">
              <a:spcAft>
                <a:spcPts val="600"/>
              </a:spcAft>
              <a:buFont typeface="Arial" panose="020B0604020202020204" pitchFamily="34" charset="0"/>
              <a:buChar char="•"/>
            </a:pPr>
            <a:r>
              <a:rPr lang="en-US" dirty="0"/>
              <a:t>Where could we improve?</a:t>
            </a:r>
          </a:p>
          <a:p>
            <a:pPr marL="755650" lvl="1" indent="-285750">
              <a:spcAft>
                <a:spcPts val="600"/>
              </a:spcAft>
              <a:buFont typeface="Arial" panose="020B0604020202020204" pitchFamily="34" charset="0"/>
              <a:buChar char="•"/>
            </a:pPr>
            <a:r>
              <a:rPr lang="en-US" dirty="0"/>
              <a:t>What is currently missing or not done?</a:t>
            </a:r>
            <a:endParaRPr lang="en-AU" dirty="0"/>
          </a:p>
        </p:txBody>
      </p:sp>
      <p:sp>
        <p:nvSpPr>
          <p:cNvPr id="15" name="TextBox 14">
            <a:extLst>
              <a:ext uri="{FF2B5EF4-FFF2-40B4-BE49-F238E27FC236}">
                <a16:creationId xmlns:a16="http://schemas.microsoft.com/office/drawing/2014/main" id="{D947AE75-BF24-E21B-59A5-EA1D814F9199}"/>
              </a:ext>
            </a:extLst>
          </p:cNvPr>
          <p:cNvSpPr txBox="1"/>
          <p:nvPr/>
        </p:nvSpPr>
        <p:spPr>
          <a:xfrm>
            <a:off x="911424" y="6515093"/>
            <a:ext cx="6048672" cy="369332"/>
          </a:xfrm>
          <a:prstGeom prst="rect">
            <a:avLst/>
          </a:prstGeom>
          <a:noFill/>
        </p:spPr>
        <p:txBody>
          <a:bodyPr wrap="square" rtlCol="0">
            <a:spAutoFit/>
          </a:bodyPr>
          <a:lstStyle/>
          <a:p>
            <a:r>
              <a:rPr lang="en-GB" dirty="0">
                <a:solidFill>
                  <a:schemeClr val="accent6"/>
                </a:solidFill>
              </a:rPr>
              <a:t>WATCH </a:t>
            </a:r>
            <a:r>
              <a:rPr lang="en-GB" dirty="0">
                <a:solidFill>
                  <a:schemeClr val="accent6"/>
                </a:solidFill>
                <a:hlinkClick r:id="rId7">
                  <a:extLst>
                    <a:ext uri="{A12FA001-AC4F-418D-AE19-62706E023703}">
                      <ahyp:hlinkClr xmlns:ahyp="http://schemas.microsoft.com/office/drawing/2018/hyperlinkcolor" val="tx"/>
                    </a:ext>
                  </a:extLst>
                </a:hlinkClick>
              </a:rPr>
              <a:t>Standard 8: Physical and online environments</a:t>
            </a:r>
            <a:endParaRPr lang="en-AU" dirty="0">
              <a:solidFill>
                <a:schemeClr val="accent6"/>
              </a:solidFill>
            </a:endParaRPr>
          </a:p>
        </p:txBody>
      </p:sp>
    </p:spTree>
    <p:extLst>
      <p:ext uri="{BB962C8B-B14F-4D97-AF65-F5344CB8AC3E}">
        <p14:creationId xmlns:p14="http://schemas.microsoft.com/office/powerpoint/2010/main" val="39537790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B337D-3B0A-47BB-E49A-81394CF54019}"/>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7C8EF5E1-FC2F-15D0-D970-C711E8DB3AAF}"/>
              </a:ext>
            </a:extLst>
          </p:cNvPr>
          <p:cNvGrpSpPr/>
          <p:nvPr/>
        </p:nvGrpSpPr>
        <p:grpSpPr>
          <a:xfrm>
            <a:off x="-33679" y="-30096"/>
            <a:ext cx="12225679" cy="6888096"/>
            <a:chOff x="-33679" y="-30096"/>
            <a:chExt cx="12225679" cy="6888096"/>
          </a:xfrm>
        </p:grpSpPr>
        <p:sp>
          <p:nvSpPr>
            <p:cNvPr id="2" name="Rectangle 1">
              <a:extLst>
                <a:ext uri="{FF2B5EF4-FFF2-40B4-BE49-F238E27FC236}">
                  <a16:creationId xmlns:a16="http://schemas.microsoft.com/office/drawing/2014/main" id="{9193E61B-635D-2E2E-4616-C9BD296CB6F5}"/>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3">
              <a:extLst>
                <a:ext uri="{FF2B5EF4-FFF2-40B4-BE49-F238E27FC236}">
                  <a16:creationId xmlns:a16="http://schemas.microsoft.com/office/drawing/2014/main" id="{CF99F100-ACFA-B394-9CC4-172DF22ACA75}"/>
                </a:ext>
              </a:extLst>
            </p:cNvPr>
            <p:cNvSpPr/>
            <p:nvPr/>
          </p:nvSpPr>
          <p:spPr>
            <a:xfrm>
              <a:off x="-33679" y="-30096"/>
              <a:ext cx="5117583" cy="5334153"/>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59839" t="-53530"/>
              </a:stretch>
            </a:blipFill>
          </p:spPr>
          <p:txBody>
            <a:bodyPr/>
            <a:lstStyle/>
            <a:p>
              <a:endParaRPr lang="en-AU" sz="1200" noProof="0" dirty="0"/>
            </a:p>
          </p:txBody>
        </p:sp>
      </p:grpSp>
      <p:grpSp>
        <p:nvGrpSpPr>
          <p:cNvPr id="5" name="Group 4">
            <a:extLst>
              <a:ext uri="{FF2B5EF4-FFF2-40B4-BE49-F238E27FC236}">
                <a16:creationId xmlns:a16="http://schemas.microsoft.com/office/drawing/2014/main" id="{B351CF02-09DF-F34A-6123-DFF3690FEF53}"/>
              </a:ext>
            </a:extLst>
          </p:cNvPr>
          <p:cNvGrpSpPr/>
          <p:nvPr/>
        </p:nvGrpSpPr>
        <p:grpSpPr>
          <a:xfrm>
            <a:off x="335409" y="167536"/>
            <a:ext cx="11376491" cy="2215941"/>
            <a:chOff x="335409" y="167536"/>
            <a:chExt cx="11376491" cy="2215941"/>
          </a:xfrm>
        </p:grpSpPr>
        <p:sp>
          <p:nvSpPr>
            <p:cNvPr id="8" name="Freeform 5">
              <a:extLst>
                <a:ext uri="{FF2B5EF4-FFF2-40B4-BE49-F238E27FC236}">
                  <a16:creationId xmlns:a16="http://schemas.microsoft.com/office/drawing/2014/main" id="{C2A92AC2-6365-1A01-05F9-9CFDE513DCA7}"/>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6">
              <a:extLst>
                <a:ext uri="{FF2B5EF4-FFF2-40B4-BE49-F238E27FC236}">
                  <a16:creationId xmlns:a16="http://schemas.microsoft.com/office/drawing/2014/main" id="{751389D0-DA92-EA88-F53B-5C510B75F126}"/>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pic>
        <p:nvPicPr>
          <p:cNvPr id="23" name="Picture 22" descr="A purple dot design on a black background&#10;&#10;AI-generated content may be incorrect.">
            <a:extLst>
              <a:ext uri="{FF2B5EF4-FFF2-40B4-BE49-F238E27FC236}">
                <a16:creationId xmlns:a16="http://schemas.microsoft.com/office/drawing/2014/main" id="{463ABB1D-3FDA-6C40-C050-EAB5509CCAA5}"/>
              </a:ext>
            </a:extLst>
          </p:cNvPr>
          <p:cNvPicPr>
            <a:picLocks noChangeAspect="1"/>
          </p:cNvPicPr>
          <p:nvPr/>
        </p:nvPicPr>
        <p:blipFill>
          <a:blip r:embed="rId8"/>
          <a:stretch>
            <a:fillRect/>
          </a:stretch>
        </p:blipFill>
        <p:spPr>
          <a:xfrm rot="8471332">
            <a:off x="1708440" y="2142333"/>
            <a:ext cx="6354101" cy="6354101"/>
          </a:xfrm>
          <a:prstGeom prst="rect">
            <a:avLst/>
          </a:prstGeom>
        </p:spPr>
      </p:pic>
      <p:grpSp>
        <p:nvGrpSpPr>
          <p:cNvPr id="17" name="Group 16">
            <a:extLst>
              <a:ext uri="{FF2B5EF4-FFF2-40B4-BE49-F238E27FC236}">
                <a16:creationId xmlns:a16="http://schemas.microsoft.com/office/drawing/2014/main" id="{40D8742F-6653-4F48-CEFA-1947BA74515E}"/>
              </a:ext>
            </a:extLst>
          </p:cNvPr>
          <p:cNvGrpSpPr/>
          <p:nvPr/>
        </p:nvGrpSpPr>
        <p:grpSpPr>
          <a:xfrm>
            <a:off x="6280628" y="2519914"/>
            <a:ext cx="5619463" cy="4111188"/>
            <a:chOff x="6280628" y="2519914"/>
            <a:chExt cx="5619463" cy="4111188"/>
          </a:xfrm>
        </p:grpSpPr>
        <p:sp>
          <p:nvSpPr>
            <p:cNvPr id="11" name="Freeform 9">
              <a:extLst>
                <a:ext uri="{FF2B5EF4-FFF2-40B4-BE49-F238E27FC236}">
                  <a16:creationId xmlns:a16="http://schemas.microsoft.com/office/drawing/2014/main" id="{76D6117B-5405-7B4F-3EE5-C639516EE5EE}"/>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3" name="Freeform 9">
              <a:extLst>
                <a:ext uri="{FF2B5EF4-FFF2-40B4-BE49-F238E27FC236}">
                  <a16:creationId xmlns:a16="http://schemas.microsoft.com/office/drawing/2014/main" id="{8BB5D707-3838-A070-73C1-648FBFEFC33E}"/>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8" name="Group 17">
            <a:extLst>
              <a:ext uri="{FF2B5EF4-FFF2-40B4-BE49-F238E27FC236}">
                <a16:creationId xmlns:a16="http://schemas.microsoft.com/office/drawing/2014/main" id="{0A5F94E2-2EE1-B8A3-3BFD-03C4C178CCF1}"/>
              </a:ext>
            </a:extLst>
          </p:cNvPr>
          <p:cNvGrpSpPr/>
          <p:nvPr/>
        </p:nvGrpSpPr>
        <p:grpSpPr>
          <a:xfrm>
            <a:off x="560274" y="2587282"/>
            <a:ext cx="5420956" cy="3520773"/>
            <a:chOff x="560274" y="2587282"/>
            <a:chExt cx="5420956" cy="3520773"/>
          </a:xfrm>
        </p:grpSpPr>
        <p:sp>
          <p:nvSpPr>
            <p:cNvPr id="15" name="Freeform 8">
              <a:extLst>
                <a:ext uri="{FF2B5EF4-FFF2-40B4-BE49-F238E27FC236}">
                  <a16:creationId xmlns:a16="http://schemas.microsoft.com/office/drawing/2014/main" id="{B2EF8B4A-D2FD-3430-3FF8-9401C2FF052F}"/>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6" name="Freeform 8">
              <a:extLst>
                <a:ext uri="{FF2B5EF4-FFF2-40B4-BE49-F238E27FC236}">
                  <a16:creationId xmlns:a16="http://schemas.microsoft.com/office/drawing/2014/main" id="{C2CB8F5A-69E5-47BB-6622-7BD2DF515837}"/>
                </a:ext>
              </a:extLst>
            </p:cNvPr>
            <p:cNvSpPr/>
            <p:nvPr/>
          </p:nvSpPr>
          <p:spPr>
            <a:xfrm rot="10800000">
              <a:off x="560274" y="2746667"/>
              <a:ext cx="5420955" cy="3361388"/>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4" name="Title 13">
            <a:extLst>
              <a:ext uri="{FF2B5EF4-FFF2-40B4-BE49-F238E27FC236}">
                <a16:creationId xmlns:a16="http://schemas.microsoft.com/office/drawing/2014/main" id="{B928C616-AE35-AFC2-F3DB-6141895AE36B}"/>
              </a:ext>
            </a:extLst>
          </p:cNvPr>
          <p:cNvSpPr>
            <a:spLocks noGrp="1"/>
          </p:cNvSpPr>
          <p:nvPr>
            <p:ph type="title"/>
          </p:nvPr>
        </p:nvSpPr>
        <p:spPr>
          <a:xfrm>
            <a:off x="921478" y="749945"/>
            <a:ext cx="1934162" cy="861774"/>
          </a:xfrm>
        </p:spPr>
        <p:txBody>
          <a:bodyPr/>
          <a:lstStyle/>
          <a:p>
            <a:r>
              <a:rPr lang="en-US" dirty="0"/>
              <a:t>Scenario </a:t>
            </a:r>
          </a:p>
        </p:txBody>
      </p:sp>
      <p:sp>
        <p:nvSpPr>
          <p:cNvPr id="12" name="Text Placeholder 11">
            <a:extLst>
              <a:ext uri="{FF2B5EF4-FFF2-40B4-BE49-F238E27FC236}">
                <a16:creationId xmlns:a16="http://schemas.microsoft.com/office/drawing/2014/main" id="{70C04997-174E-92B4-DA9C-43DA1CA203F3}"/>
              </a:ext>
            </a:extLst>
          </p:cNvPr>
          <p:cNvSpPr>
            <a:spLocks noGrp="1"/>
          </p:cNvSpPr>
          <p:nvPr>
            <p:ph type="body" sz="quarter" idx="13"/>
          </p:nvPr>
        </p:nvSpPr>
        <p:spPr>
          <a:xfrm>
            <a:off x="3445742" y="654775"/>
            <a:ext cx="6984776" cy="731208"/>
          </a:xfrm>
        </p:spPr>
        <p:txBody>
          <a:bodyPr/>
          <a:lstStyle/>
          <a:p>
            <a:r>
              <a:rPr lang="en-US" sz="1800" dirty="0"/>
              <a:t>A concern has been raised about parents taking photographs which inadvertently capture other children, sharing these images on social media and identifying the organisation in their posts.</a:t>
            </a:r>
            <a:endParaRPr lang="en-AU" sz="1800" dirty="0"/>
          </a:p>
        </p:txBody>
      </p:sp>
      <p:sp>
        <p:nvSpPr>
          <p:cNvPr id="53" name="Slide Number Placeholder 52">
            <a:extLst>
              <a:ext uri="{FF2B5EF4-FFF2-40B4-BE49-F238E27FC236}">
                <a16:creationId xmlns:a16="http://schemas.microsoft.com/office/drawing/2014/main" id="{FCB027DB-6F34-7B8F-B49B-4D98E1AD4DDB}"/>
              </a:ext>
            </a:extLst>
          </p:cNvPr>
          <p:cNvSpPr>
            <a:spLocks noGrp="1"/>
          </p:cNvSpPr>
          <p:nvPr>
            <p:ph type="sldNum" sz="quarter" idx="4"/>
          </p:nvPr>
        </p:nvSpPr>
        <p:spPr/>
        <p:txBody>
          <a:bodyPr/>
          <a:lstStyle/>
          <a:p>
            <a:fld id="{118ABE44-7D15-AD4D-9BEF-116E758BCB02}" type="slidenum">
              <a:rPr lang="en-US" smtClean="0"/>
              <a:pPr/>
              <a:t>29</a:t>
            </a:fld>
            <a:endParaRPr lang="en-US" dirty="0"/>
          </a:p>
        </p:txBody>
      </p:sp>
      <p:sp>
        <p:nvSpPr>
          <p:cNvPr id="4" name="Footer Placeholder 3">
            <a:extLst>
              <a:ext uri="{FF2B5EF4-FFF2-40B4-BE49-F238E27FC236}">
                <a16:creationId xmlns:a16="http://schemas.microsoft.com/office/drawing/2014/main" id="{D153A755-74FD-7EAC-6A07-45E72A3D1AAE}"/>
              </a:ext>
            </a:extLst>
          </p:cNvPr>
          <p:cNvSpPr>
            <a:spLocks noGrp="1"/>
          </p:cNvSpPr>
          <p:nvPr>
            <p:ph type="ftr" sz="quarter" idx="3"/>
          </p:nvPr>
        </p:nvSpPr>
        <p:spPr/>
        <p:txBody>
          <a:bodyPr/>
          <a:lstStyle/>
          <a:p>
            <a:r>
              <a:rPr lang="en-US"/>
              <a:t>Insert document title</a:t>
            </a:r>
            <a:endParaRPr lang="en-US" dirty="0"/>
          </a:p>
        </p:txBody>
      </p:sp>
      <p:sp>
        <p:nvSpPr>
          <p:cNvPr id="6" name="Content Placeholder 12">
            <a:extLst>
              <a:ext uri="{FF2B5EF4-FFF2-40B4-BE49-F238E27FC236}">
                <a16:creationId xmlns:a16="http://schemas.microsoft.com/office/drawing/2014/main" id="{E3B59CA9-CBBC-8F5D-3593-C4F3D8124766}"/>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20" name="Rectangle 19">
            <a:extLst>
              <a:ext uri="{FF2B5EF4-FFF2-40B4-BE49-F238E27FC236}">
                <a16:creationId xmlns:a16="http://schemas.microsoft.com/office/drawing/2014/main" id="{11D23546-DC31-F20D-AEC6-87B8B4011B0A}"/>
              </a:ext>
            </a:extLst>
          </p:cNvPr>
          <p:cNvSpPr/>
          <p:nvPr/>
        </p:nvSpPr>
        <p:spPr>
          <a:xfrm>
            <a:off x="6616133" y="2492896"/>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rgbClr val="ED9EF5"/>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rgbClr val="ED9EF5"/>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rgbClr val="ED9EF5"/>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rgbClr val="ED9EF5"/>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rgbClr val="ED9EF5"/>
              </a:buClr>
              <a:buFont typeface="Arial" panose="020B0604020202020204" pitchFamily="34" charset="0"/>
              <a:buChar char="•"/>
            </a:pPr>
            <a:r>
              <a:rPr lang="en-AU" sz="1600" dirty="0">
                <a:solidFill>
                  <a:schemeClr val="tx1"/>
                </a:solidFill>
              </a:rPr>
              <a:t>What do you need to develop to fill any gaps?</a:t>
            </a:r>
          </a:p>
        </p:txBody>
      </p:sp>
      <p:sp>
        <p:nvSpPr>
          <p:cNvPr id="21" name="Content Placeholder 12">
            <a:extLst>
              <a:ext uri="{FF2B5EF4-FFF2-40B4-BE49-F238E27FC236}">
                <a16:creationId xmlns:a16="http://schemas.microsoft.com/office/drawing/2014/main" id="{60860FA6-07A7-E87A-5EB0-34B39E8315A8}"/>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rgbClr val="ED9EF5"/>
              </a:buClr>
              <a:buFont typeface="Arial" panose="020B0604020202020204" pitchFamily="34" charset="0"/>
              <a:buChar char="•"/>
            </a:pPr>
            <a:r>
              <a:rPr lang="en-AU" dirty="0"/>
              <a:t>How does Child Safe Standard 8 apply? </a:t>
            </a:r>
          </a:p>
          <a:p>
            <a:pPr marL="285750" lvl="0" indent="-285750">
              <a:lnSpc>
                <a:spcPct val="100000"/>
              </a:lnSpc>
              <a:spcBef>
                <a:spcPts val="600"/>
              </a:spcBef>
              <a:spcAft>
                <a:spcPts val="0"/>
              </a:spcAft>
              <a:buClr>
                <a:srgbClr val="ED9EF5"/>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rgbClr val="ED9EF5"/>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rgbClr val="ED9EF5"/>
              </a:buClr>
              <a:buFont typeface="Arial" panose="020B0604020202020204" pitchFamily="34" charset="0"/>
              <a:buChar char="•"/>
            </a:pPr>
            <a:r>
              <a:rPr lang="en-AU" dirty="0"/>
              <a:t>What reflection and feedback processes could be implemented to ensure you are continuously improving?</a:t>
            </a:r>
          </a:p>
        </p:txBody>
      </p:sp>
    </p:spTree>
    <p:extLst>
      <p:ext uri="{BB962C8B-B14F-4D97-AF65-F5344CB8AC3E}">
        <p14:creationId xmlns:p14="http://schemas.microsoft.com/office/powerpoint/2010/main" val="1525917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A2D1274-AC77-B080-8CF6-04479E2CA9F8}"/>
              </a:ext>
            </a:extLst>
          </p:cNvPr>
          <p:cNvSpPr/>
          <p:nvPr/>
        </p:nvSpPr>
        <p:spPr>
          <a:xfrm>
            <a:off x="0" y="0"/>
            <a:ext cx="12192000" cy="688538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3">
            <a:extLst>
              <a:ext uri="{FF2B5EF4-FFF2-40B4-BE49-F238E27FC236}">
                <a16:creationId xmlns:a16="http://schemas.microsoft.com/office/drawing/2014/main" id="{25611FE2-82AD-E5E2-7C48-DD6F88661018}"/>
              </a:ext>
            </a:extLst>
          </p:cNvPr>
          <p:cNvSpPr/>
          <p:nvPr/>
        </p:nvSpPr>
        <p:spPr>
          <a:xfrm>
            <a:off x="6096000" y="0"/>
            <a:ext cx="6133178" cy="5708816"/>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13773" t="-43454" r="-19598"/>
            </a:stretch>
          </a:blipFill>
        </p:spPr>
        <p:txBody>
          <a:bodyPr/>
          <a:lstStyle/>
          <a:p>
            <a:endParaRPr lang="en-AU" sz="1200" noProof="0" dirty="0"/>
          </a:p>
        </p:txBody>
      </p:sp>
      <p:grpSp>
        <p:nvGrpSpPr>
          <p:cNvPr id="8" name="Group 7">
            <a:extLst>
              <a:ext uri="{FF2B5EF4-FFF2-40B4-BE49-F238E27FC236}">
                <a16:creationId xmlns:a16="http://schemas.microsoft.com/office/drawing/2014/main" id="{8E08461C-448F-ABA2-3331-42AC9D37D53D}"/>
              </a:ext>
            </a:extLst>
          </p:cNvPr>
          <p:cNvGrpSpPr/>
          <p:nvPr/>
        </p:nvGrpSpPr>
        <p:grpSpPr>
          <a:xfrm>
            <a:off x="335409" y="186073"/>
            <a:ext cx="11376491" cy="2018792"/>
            <a:chOff x="335409" y="167536"/>
            <a:chExt cx="11376491" cy="2215941"/>
          </a:xfrm>
        </p:grpSpPr>
        <p:sp>
          <p:nvSpPr>
            <p:cNvPr id="9" name="Freeform 5">
              <a:extLst>
                <a:ext uri="{FF2B5EF4-FFF2-40B4-BE49-F238E27FC236}">
                  <a16:creationId xmlns:a16="http://schemas.microsoft.com/office/drawing/2014/main" id="{BC8FEE18-69EB-E692-6C46-CCD14A8E6045}"/>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6">
              <a:extLst>
                <a:ext uri="{FF2B5EF4-FFF2-40B4-BE49-F238E27FC236}">
                  <a16:creationId xmlns:a16="http://schemas.microsoft.com/office/drawing/2014/main" id="{2660609F-FB57-8971-A075-5C72DBF5AD05}"/>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2" name="Content Placeholder 12">
            <a:extLst>
              <a:ext uri="{FF2B5EF4-FFF2-40B4-BE49-F238E27FC236}">
                <a16:creationId xmlns:a16="http://schemas.microsoft.com/office/drawing/2014/main" id="{02DA06B2-4B67-CBD3-4A30-104BB55CEAA6}"/>
              </a:ext>
            </a:extLst>
          </p:cNvPr>
          <p:cNvSpPr txBox="1">
            <a:spLocks/>
          </p:cNvSpPr>
          <p:nvPr/>
        </p:nvSpPr>
        <p:spPr>
          <a:xfrm>
            <a:off x="7608168" y="1208322"/>
            <a:ext cx="4248423" cy="3976254"/>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13" name="Freeform 9">
            <a:extLst>
              <a:ext uri="{FF2B5EF4-FFF2-40B4-BE49-F238E27FC236}">
                <a16:creationId xmlns:a16="http://schemas.microsoft.com/office/drawing/2014/main" id="{09707381-6519-B739-1038-A1AAC313630A}"/>
              </a:ext>
            </a:extLst>
          </p:cNvPr>
          <p:cNvSpPr/>
          <p:nvPr/>
        </p:nvSpPr>
        <p:spPr>
          <a:xfrm>
            <a:off x="339634" y="2761069"/>
            <a:ext cx="6045181" cy="3480156"/>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pic>
        <p:nvPicPr>
          <p:cNvPr id="3" name="Picture 2">
            <a:extLst>
              <a:ext uri="{FF2B5EF4-FFF2-40B4-BE49-F238E27FC236}">
                <a16:creationId xmlns:a16="http://schemas.microsoft.com/office/drawing/2014/main" id="{5520BA92-1F5A-9466-75D8-B6AFB0993740}"/>
              </a:ext>
            </a:extLst>
          </p:cNvPr>
          <p:cNvPicPr>
            <a:picLocks noChangeAspect="1"/>
          </p:cNvPicPr>
          <p:nvPr/>
        </p:nvPicPr>
        <p:blipFill>
          <a:blip r:embed="rId10"/>
          <a:srcRect l="12092" t="25360" r="21068" b="22866"/>
          <a:stretch>
            <a:fillRect/>
          </a:stretch>
        </p:blipFill>
        <p:spPr>
          <a:xfrm>
            <a:off x="2855639" y="3203529"/>
            <a:ext cx="4824537" cy="3689043"/>
          </a:xfrm>
          <a:prstGeom prst="rect">
            <a:avLst/>
          </a:prstGeom>
        </p:spPr>
      </p:pic>
      <p:sp>
        <p:nvSpPr>
          <p:cNvPr id="14" name="Freeform 9">
            <a:extLst>
              <a:ext uri="{FF2B5EF4-FFF2-40B4-BE49-F238E27FC236}">
                <a16:creationId xmlns:a16="http://schemas.microsoft.com/office/drawing/2014/main" id="{4078D2D7-939B-E7C7-4F82-95709704A365}"/>
              </a:ext>
            </a:extLst>
          </p:cNvPr>
          <p:cNvSpPr/>
          <p:nvPr/>
        </p:nvSpPr>
        <p:spPr>
          <a:xfrm>
            <a:off x="349455" y="2921449"/>
            <a:ext cx="6045181" cy="3480156"/>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8" name="Content Placeholder 12">
            <a:extLst>
              <a:ext uri="{FF2B5EF4-FFF2-40B4-BE49-F238E27FC236}">
                <a16:creationId xmlns:a16="http://schemas.microsoft.com/office/drawing/2014/main" id="{91EAD3FE-87CF-22AF-DCDA-766D95122D7E}"/>
              </a:ext>
            </a:extLst>
          </p:cNvPr>
          <p:cNvSpPr txBox="1">
            <a:spLocks/>
          </p:cNvSpPr>
          <p:nvPr/>
        </p:nvSpPr>
        <p:spPr>
          <a:xfrm>
            <a:off x="1081136" y="2914261"/>
            <a:ext cx="4729213" cy="2829777"/>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2" name="Title 1">
            <a:extLst>
              <a:ext uri="{FF2B5EF4-FFF2-40B4-BE49-F238E27FC236}">
                <a16:creationId xmlns:a16="http://schemas.microsoft.com/office/drawing/2014/main" id="{4A771BF1-D09A-9083-D435-0430EDF701B2}"/>
              </a:ext>
            </a:extLst>
          </p:cNvPr>
          <p:cNvSpPr>
            <a:spLocks noGrp="1"/>
          </p:cNvSpPr>
          <p:nvPr>
            <p:ph type="title"/>
          </p:nvPr>
        </p:nvSpPr>
        <p:spPr>
          <a:xfrm>
            <a:off x="571301" y="714229"/>
            <a:ext cx="11232475" cy="430887"/>
          </a:xfrm>
        </p:spPr>
        <p:txBody>
          <a:bodyPr/>
          <a:lstStyle/>
          <a:p>
            <a:r>
              <a:rPr lang="en-US" dirty="0">
                <a:solidFill>
                  <a:schemeClr val="accent6"/>
                </a:solidFill>
              </a:rPr>
              <a:t>How to use this guide</a:t>
            </a:r>
            <a:endParaRPr lang="en-AU" dirty="0">
              <a:solidFill>
                <a:schemeClr val="accent6"/>
              </a:solidFill>
            </a:endParaRPr>
          </a:p>
        </p:txBody>
      </p:sp>
      <p:sp>
        <p:nvSpPr>
          <p:cNvPr id="6" name="Text Placeholder 5">
            <a:extLst>
              <a:ext uri="{FF2B5EF4-FFF2-40B4-BE49-F238E27FC236}">
                <a16:creationId xmlns:a16="http://schemas.microsoft.com/office/drawing/2014/main" id="{E047E5E2-AA1C-CEAA-0B00-C7D5E24B884D}"/>
              </a:ext>
            </a:extLst>
          </p:cNvPr>
          <p:cNvSpPr>
            <a:spLocks noGrp="1"/>
          </p:cNvSpPr>
          <p:nvPr>
            <p:ph type="body" sz="quarter" idx="13"/>
          </p:nvPr>
        </p:nvSpPr>
        <p:spPr>
          <a:xfrm>
            <a:off x="5087888" y="660502"/>
            <a:ext cx="5832648" cy="1334706"/>
          </a:xfrm>
        </p:spPr>
        <p:txBody>
          <a:bodyPr/>
          <a:lstStyle/>
          <a:p>
            <a:r>
              <a:rPr lang="en-US" sz="1800" dirty="0">
                <a:solidFill>
                  <a:schemeClr val="accent6"/>
                </a:solidFill>
              </a:rPr>
              <a:t>This resource will help you to understand the Act, reflect on your organisation’s practices, and identify the actions you need to take to better protect children from harm.</a:t>
            </a:r>
          </a:p>
          <a:p>
            <a:endParaRPr lang="en-AU" dirty="0"/>
          </a:p>
        </p:txBody>
      </p:sp>
      <p:sp>
        <p:nvSpPr>
          <p:cNvPr id="7" name="Content Placeholder 4">
            <a:extLst>
              <a:ext uri="{FF2B5EF4-FFF2-40B4-BE49-F238E27FC236}">
                <a16:creationId xmlns:a16="http://schemas.microsoft.com/office/drawing/2014/main" id="{313BA858-8D3F-4DC3-78D3-A0F5438F1619}"/>
              </a:ext>
            </a:extLst>
          </p:cNvPr>
          <p:cNvSpPr txBox="1">
            <a:spLocks/>
          </p:cNvSpPr>
          <p:nvPr/>
        </p:nvSpPr>
        <p:spPr>
          <a:xfrm>
            <a:off x="785171" y="3294781"/>
            <a:ext cx="5173747" cy="2724849"/>
          </a:xfrm>
          <a:prstGeom prst="rect">
            <a:avLst/>
          </a:prstGeom>
        </p:spPr>
        <p:txBody>
          <a:bodyPr vert="horz" wrap="square" lIns="0" tIns="0" rIns="0" bIns="0" numCol="1" spcCol="0" rtlCol="0">
            <a:spAutoFit/>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Clr>
                <a:schemeClr val="bg1"/>
              </a:buClr>
              <a:buFont typeface="+mj-lt"/>
              <a:buAutoNum type="arabicPeriod"/>
            </a:pPr>
            <a:r>
              <a:rPr lang="en-US" sz="1800" dirty="0"/>
              <a:t>Watch the video for each Standard.</a:t>
            </a:r>
          </a:p>
          <a:p>
            <a:pPr marL="342900" indent="-342900">
              <a:buClr>
                <a:schemeClr val="bg1"/>
              </a:buClr>
              <a:buFont typeface="+mj-lt"/>
              <a:buAutoNum type="arabicPeriod"/>
            </a:pPr>
            <a:r>
              <a:rPr lang="en-US" sz="1800" dirty="0"/>
              <a:t>Discuss the reflection prompts and how the Standard applies in your organisation.</a:t>
            </a:r>
          </a:p>
          <a:p>
            <a:pPr marL="342900" indent="-342900">
              <a:buClr>
                <a:schemeClr val="bg1"/>
              </a:buClr>
              <a:buFont typeface="+mj-lt"/>
              <a:buAutoNum type="arabicPeriod"/>
            </a:pPr>
            <a:r>
              <a:rPr lang="en-US" sz="1800" dirty="0"/>
              <a:t>Following your discussion, work through the key takeaways to complete your understanding. </a:t>
            </a:r>
          </a:p>
          <a:p>
            <a:pPr marL="342900" indent="-342900">
              <a:buClr>
                <a:schemeClr val="bg1"/>
              </a:buClr>
              <a:buFont typeface="+mj-lt"/>
              <a:buAutoNum type="arabicPeriod"/>
            </a:pPr>
            <a:r>
              <a:rPr lang="en-US" sz="1800" dirty="0"/>
              <a:t>Document your reflections and the actions your organisation will take.</a:t>
            </a:r>
          </a:p>
        </p:txBody>
      </p:sp>
    </p:spTree>
    <p:extLst>
      <p:ext uri="{BB962C8B-B14F-4D97-AF65-F5344CB8AC3E}">
        <p14:creationId xmlns:p14="http://schemas.microsoft.com/office/powerpoint/2010/main" val="38486775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B1F7D-6A54-B3BD-55BA-80B6DBFF19E4}"/>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4482E17E-2393-6AB5-4D7B-88AE06AE38BB}"/>
              </a:ext>
            </a:extLst>
          </p:cNvPr>
          <p:cNvPicPr>
            <a:picLocks noGrp="1" noChangeAspect="1"/>
          </p:cNvPicPr>
          <p:nvPr>
            <p:ph type="pic" sz="quarter" idx="18"/>
          </p:nvPr>
        </p:nvPicPr>
        <p:blipFill>
          <a:blip r:embed="rId3"/>
          <a:srcRect l="9387" r="32355"/>
          <a:stretch>
            <a:fillRect/>
          </a:stretch>
        </p:blipFill>
        <p:spPr>
          <a:xfrm>
            <a:off x="6197754" y="0"/>
            <a:ext cx="5987363" cy="6850127"/>
          </a:xfrm>
        </p:spPr>
      </p:pic>
      <p:sp>
        <p:nvSpPr>
          <p:cNvPr id="14" name="Title 13">
            <a:extLst>
              <a:ext uri="{FF2B5EF4-FFF2-40B4-BE49-F238E27FC236}">
                <a16:creationId xmlns:a16="http://schemas.microsoft.com/office/drawing/2014/main" id="{0C737D74-5A51-F5F9-B241-8E3C181121D1}"/>
              </a:ext>
            </a:extLst>
          </p:cNvPr>
          <p:cNvSpPr>
            <a:spLocks noGrp="1"/>
          </p:cNvSpPr>
          <p:nvPr>
            <p:ph type="title"/>
          </p:nvPr>
        </p:nvSpPr>
        <p:spPr>
          <a:xfrm>
            <a:off x="480099" y="475200"/>
            <a:ext cx="4247749" cy="861774"/>
          </a:xfrm>
        </p:spPr>
        <p:txBody>
          <a:bodyPr/>
          <a:lstStyle/>
          <a:p>
            <a:r>
              <a:rPr lang="en-US" dirty="0"/>
              <a:t>Key takeaways – online environments</a:t>
            </a:r>
          </a:p>
        </p:txBody>
      </p:sp>
      <p:sp>
        <p:nvSpPr>
          <p:cNvPr id="7" name="Content Placeholder 12">
            <a:extLst>
              <a:ext uri="{FF2B5EF4-FFF2-40B4-BE49-F238E27FC236}">
                <a16:creationId xmlns:a16="http://schemas.microsoft.com/office/drawing/2014/main" id="{F2B795DD-F137-641A-A206-8EA183BD88D6}"/>
              </a:ext>
            </a:extLst>
          </p:cNvPr>
          <p:cNvSpPr txBox="1">
            <a:spLocks/>
          </p:cNvSpPr>
          <p:nvPr/>
        </p:nvSpPr>
        <p:spPr>
          <a:xfrm>
            <a:off x="452042" y="1486256"/>
            <a:ext cx="5745713" cy="5039088"/>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Clr>
                <a:srgbClr val="ED9EF5"/>
              </a:buClr>
              <a:buFont typeface="Arial" panose="020B0604020202020204" pitchFamily="34" charset="0"/>
              <a:buChar char="•"/>
            </a:pPr>
            <a:r>
              <a:rPr lang="en-US" dirty="0" err="1">
                <a:solidFill>
                  <a:schemeClr val="accent6"/>
                </a:solidFill>
              </a:rPr>
              <a:t>Organisations’</a:t>
            </a:r>
            <a:r>
              <a:rPr lang="en-US" dirty="0">
                <a:solidFill>
                  <a:schemeClr val="accent6"/>
                </a:solidFill>
              </a:rPr>
              <a:t> online environments must be safe for children—this includes social media and messaging platforms.</a:t>
            </a:r>
          </a:p>
          <a:p>
            <a:pPr marL="285750" indent="-285750">
              <a:spcBef>
                <a:spcPts val="0"/>
              </a:spcBef>
              <a:buClr>
                <a:srgbClr val="ED9EF5"/>
              </a:buClr>
              <a:buFont typeface="Arial" panose="020B0604020202020204" pitchFamily="34" charset="0"/>
              <a:buChar char="•"/>
            </a:pPr>
            <a:r>
              <a:rPr lang="en-US" dirty="0">
                <a:solidFill>
                  <a:schemeClr val="accent6"/>
                </a:solidFill>
              </a:rPr>
              <a:t>Have clear policies relating to workers’ engagement with children online—these should be explicit in codes of conduct and reinforced through training.</a:t>
            </a:r>
          </a:p>
          <a:p>
            <a:pPr marL="285750" indent="-285750">
              <a:spcBef>
                <a:spcPts val="0"/>
              </a:spcBef>
              <a:buClr>
                <a:srgbClr val="ED9EF5"/>
              </a:buClr>
              <a:buFont typeface="Arial" panose="020B0604020202020204" pitchFamily="34" charset="0"/>
              <a:buChar char="•"/>
            </a:pPr>
            <a:r>
              <a:rPr lang="en-US" dirty="0">
                <a:solidFill>
                  <a:schemeClr val="accent6"/>
                </a:solidFill>
              </a:rPr>
              <a:t>Maintain clear photography and image‑consent policies to safeguard children.</a:t>
            </a:r>
          </a:p>
          <a:p>
            <a:pPr marL="285750" indent="-285750">
              <a:spcBef>
                <a:spcPts val="0"/>
              </a:spcBef>
              <a:buClr>
                <a:srgbClr val="ED9EF5"/>
              </a:buClr>
              <a:buFont typeface="Arial" panose="020B0604020202020204" pitchFamily="34" charset="0"/>
              <a:buChar char="•"/>
            </a:pPr>
            <a:r>
              <a:rPr lang="en-US" dirty="0">
                <a:solidFill>
                  <a:schemeClr val="accent6"/>
                </a:solidFill>
              </a:rPr>
              <a:t>Ensure strong monitoring and response processes for online risks, which can include cyberbullying, inappropriate comments and inappropriate images.</a:t>
            </a:r>
          </a:p>
          <a:p>
            <a:pPr marL="285750" indent="-285750">
              <a:spcBef>
                <a:spcPts val="0"/>
              </a:spcBef>
              <a:buClr>
                <a:srgbClr val="ED9EF5"/>
              </a:buClr>
              <a:buFont typeface="Arial" panose="020B0604020202020204" pitchFamily="34" charset="0"/>
              <a:buChar char="•"/>
            </a:pPr>
            <a:r>
              <a:rPr lang="en-US" dirty="0">
                <a:solidFill>
                  <a:schemeClr val="accent6"/>
                </a:solidFill>
              </a:rPr>
              <a:t>Have clear procedures for managing negative social media commentary involving children.</a:t>
            </a:r>
          </a:p>
          <a:p>
            <a:pPr marL="285750" indent="-285750">
              <a:spcBef>
                <a:spcPts val="0"/>
              </a:spcBef>
              <a:buClr>
                <a:srgbClr val="ED9EF5"/>
              </a:buClr>
              <a:buFont typeface="Arial" panose="020B0604020202020204" pitchFamily="34" charset="0"/>
              <a:buChar char="•"/>
            </a:pPr>
            <a:r>
              <a:rPr lang="en-US" dirty="0">
                <a:solidFill>
                  <a:schemeClr val="accent6"/>
                </a:solidFill>
              </a:rPr>
              <a:t>Ensure children and families can report concerning contact made online by an adult and respond promptly if a child discloses that they are worried about something they have experienced online.</a:t>
            </a:r>
            <a:endParaRPr lang="en-AU" dirty="0">
              <a:solidFill>
                <a:schemeClr val="accent6"/>
              </a:solidFill>
            </a:endParaRPr>
          </a:p>
        </p:txBody>
      </p:sp>
      <p:sp>
        <p:nvSpPr>
          <p:cNvPr id="5" name="Freeform 8">
            <a:extLst>
              <a:ext uri="{FF2B5EF4-FFF2-40B4-BE49-F238E27FC236}">
                <a16:creationId xmlns:a16="http://schemas.microsoft.com/office/drawing/2014/main" id="{08EE0614-C93B-6FDF-F4CA-F4373A6C4522}"/>
              </a:ext>
            </a:extLst>
          </p:cNvPr>
          <p:cNvSpPr/>
          <p:nvPr/>
        </p:nvSpPr>
        <p:spPr>
          <a:xfrm rot="10800000">
            <a:off x="6312024" y="4377204"/>
            <a:ext cx="3960441" cy="2005596"/>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6" name="Content Placeholder 4">
            <a:extLst>
              <a:ext uri="{FF2B5EF4-FFF2-40B4-BE49-F238E27FC236}">
                <a16:creationId xmlns:a16="http://schemas.microsoft.com/office/drawing/2014/main" id="{E35DA61F-8CDE-5C58-6893-106A941866AA}"/>
              </a:ext>
            </a:extLst>
          </p:cNvPr>
          <p:cNvSpPr txBox="1">
            <a:spLocks/>
          </p:cNvSpPr>
          <p:nvPr/>
        </p:nvSpPr>
        <p:spPr>
          <a:xfrm>
            <a:off x="6797142" y="4727374"/>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Based on what you have heard about this Standard, </a:t>
            </a:r>
            <a:r>
              <a:rPr lang="en-GB" b="1" dirty="0"/>
              <a:t>discuss the actions you need to take </a:t>
            </a:r>
            <a:r>
              <a:rPr lang="en-GB" dirty="0"/>
              <a:t>to implement it in your organisation</a:t>
            </a:r>
          </a:p>
        </p:txBody>
      </p:sp>
    </p:spTree>
    <p:extLst>
      <p:ext uri="{BB962C8B-B14F-4D97-AF65-F5344CB8AC3E}">
        <p14:creationId xmlns:p14="http://schemas.microsoft.com/office/powerpoint/2010/main" val="19101722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ADA51-E5B2-9409-EA0C-55FE7E1BFDBC}"/>
            </a:ext>
          </a:extLst>
        </p:cNvPr>
        <p:cNvGrpSpPr/>
        <p:nvPr/>
      </p:nvGrpSpPr>
      <p:grpSpPr>
        <a:xfrm>
          <a:off x="0" y="0"/>
          <a:ext cx="0" cy="0"/>
          <a:chOff x="0" y="0"/>
          <a:chExt cx="0" cy="0"/>
        </a:xfrm>
      </p:grpSpPr>
      <p:grpSp>
        <p:nvGrpSpPr>
          <p:cNvPr id="26" name="Group 25">
            <a:extLst>
              <a:ext uri="{FF2B5EF4-FFF2-40B4-BE49-F238E27FC236}">
                <a16:creationId xmlns:a16="http://schemas.microsoft.com/office/drawing/2014/main" id="{669A8068-2979-ECCC-AF73-AC8949F899BB}"/>
              </a:ext>
            </a:extLst>
          </p:cNvPr>
          <p:cNvGrpSpPr/>
          <p:nvPr/>
        </p:nvGrpSpPr>
        <p:grpSpPr>
          <a:xfrm>
            <a:off x="-177629" y="0"/>
            <a:ext cx="12219940" cy="6858000"/>
            <a:chOff x="-27940" y="0"/>
            <a:chExt cx="12219940" cy="6858000"/>
          </a:xfrm>
        </p:grpSpPr>
        <p:sp>
          <p:nvSpPr>
            <p:cNvPr id="27" name="Rectangle 26">
              <a:extLst>
                <a:ext uri="{FF2B5EF4-FFF2-40B4-BE49-F238E27FC236}">
                  <a16:creationId xmlns:a16="http://schemas.microsoft.com/office/drawing/2014/main" id="{F1FE49E7-233C-50CC-3DB3-F677AA91D6F3}"/>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Freeform 3">
              <a:extLst>
                <a:ext uri="{FF2B5EF4-FFF2-40B4-BE49-F238E27FC236}">
                  <a16:creationId xmlns:a16="http://schemas.microsoft.com/office/drawing/2014/main" id="{1E3982D1-9470-D491-103E-FDD12DEC66FD}"/>
                </a:ext>
              </a:extLst>
            </p:cNvPr>
            <p:cNvSpPr/>
            <p:nvPr/>
          </p:nvSpPr>
          <p:spPr>
            <a:xfrm>
              <a:off x="-27940" y="0"/>
              <a:ext cx="5111844" cy="5304058"/>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60018" t="-54401"/>
              </a:stretch>
            </a:blipFill>
          </p:spPr>
          <p:txBody>
            <a:bodyPr/>
            <a:lstStyle/>
            <a:p>
              <a:endParaRPr lang="en-AU" sz="1200" noProof="0" dirty="0"/>
            </a:p>
          </p:txBody>
        </p:sp>
      </p:grpSp>
      <p:sp>
        <p:nvSpPr>
          <p:cNvPr id="6" name="Content Placeholder 12">
            <a:extLst>
              <a:ext uri="{FF2B5EF4-FFF2-40B4-BE49-F238E27FC236}">
                <a16:creationId xmlns:a16="http://schemas.microsoft.com/office/drawing/2014/main" id="{EA90F80A-0FD7-A306-3E46-F9AF08B96F8C}"/>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grpSp>
        <p:nvGrpSpPr>
          <p:cNvPr id="5" name="Group 4">
            <a:extLst>
              <a:ext uri="{FF2B5EF4-FFF2-40B4-BE49-F238E27FC236}">
                <a16:creationId xmlns:a16="http://schemas.microsoft.com/office/drawing/2014/main" id="{C4704180-0342-AF56-512F-F5DC0C638C93}"/>
              </a:ext>
            </a:extLst>
          </p:cNvPr>
          <p:cNvGrpSpPr/>
          <p:nvPr/>
        </p:nvGrpSpPr>
        <p:grpSpPr>
          <a:xfrm>
            <a:off x="335409" y="167536"/>
            <a:ext cx="11376491" cy="2215941"/>
            <a:chOff x="335409" y="167536"/>
            <a:chExt cx="11376491" cy="2215941"/>
          </a:xfrm>
        </p:grpSpPr>
        <p:sp>
          <p:nvSpPr>
            <p:cNvPr id="8" name="Freeform 5">
              <a:extLst>
                <a:ext uri="{FF2B5EF4-FFF2-40B4-BE49-F238E27FC236}">
                  <a16:creationId xmlns:a16="http://schemas.microsoft.com/office/drawing/2014/main" id="{34381569-114C-F2BE-45C5-85FA446BA5D6}"/>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6">
              <a:extLst>
                <a:ext uri="{FF2B5EF4-FFF2-40B4-BE49-F238E27FC236}">
                  <a16:creationId xmlns:a16="http://schemas.microsoft.com/office/drawing/2014/main" id="{FC91978E-AE40-6704-81BE-0FF66B895B8F}"/>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1" name="Group 10">
            <a:extLst>
              <a:ext uri="{FF2B5EF4-FFF2-40B4-BE49-F238E27FC236}">
                <a16:creationId xmlns:a16="http://schemas.microsoft.com/office/drawing/2014/main" id="{968C996B-F65C-D774-000C-D3162A0B0180}"/>
              </a:ext>
            </a:extLst>
          </p:cNvPr>
          <p:cNvGrpSpPr/>
          <p:nvPr/>
        </p:nvGrpSpPr>
        <p:grpSpPr>
          <a:xfrm>
            <a:off x="6280628" y="2519914"/>
            <a:ext cx="5619463" cy="4111188"/>
            <a:chOff x="6280628" y="2519914"/>
            <a:chExt cx="5619463" cy="4111188"/>
          </a:xfrm>
        </p:grpSpPr>
        <p:sp>
          <p:nvSpPr>
            <p:cNvPr id="13" name="Freeform 9">
              <a:extLst>
                <a:ext uri="{FF2B5EF4-FFF2-40B4-BE49-F238E27FC236}">
                  <a16:creationId xmlns:a16="http://schemas.microsoft.com/office/drawing/2014/main" id="{39EAD2AE-0DCB-4E0D-E495-50AE94FB95C1}"/>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5" name="Freeform 9">
              <a:extLst>
                <a:ext uri="{FF2B5EF4-FFF2-40B4-BE49-F238E27FC236}">
                  <a16:creationId xmlns:a16="http://schemas.microsoft.com/office/drawing/2014/main" id="{811ECB73-D078-816A-B21C-B76A011B8A0D}"/>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6" name="Group 15">
            <a:extLst>
              <a:ext uri="{FF2B5EF4-FFF2-40B4-BE49-F238E27FC236}">
                <a16:creationId xmlns:a16="http://schemas.microsoft.com/office/drawing/2014/main" id="{F48D2895-456B-4C8C-1C2D-DC4EC83EABB3}"/>
              </a:ext>
            </a:extLst>
          </p:cNvPr>
          <p:cNvGrpSpPr/>
          <p:nvPr/>
        </p:nvGrpSpPr>
        <p:grpSpPr>
          <a:xfrm>
            <a:off x="560274" y="2587282"/>
            <a:ext cx="5420956" cy="3520773"/>
            <a:chOff x="560274" y="2587282"/>
            <a:chExt cx="5420956" cy="3520773"/>
          </a:xfrm>
        </p:grpSpPr>
        <p:sp>
          <p:nvSpPr>
            <p:cNvPr id="17" name="Freeform 8">
              <a:extLst>
                <a:ext uri="{FF2B5EF4-FFF2-40B4-BE49-F238E27FC236}">
                  <a16:creationId xmlns:a16="http://schemas.microsoft.com/office/drawing/2014/main" id="{824006E0-F9BF-C199-FDAC-C43CC6DC2CB9}"/>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8" name="Freeform 8">
              <a:extLst>
                <a:ext uri="{FF2B5EF4-FFF2-40B4-BE49-F238E27FC236}">
                  <a16:creationId xmlns:a16="http://schemas.microsoft.com/office/drawing/2014/main" id="{CCFF1018-5B39-CA5F-DF8A-ECB11D6D8745}"/>
                </a:ext>
              </a:extLst>
            </p:cNvPr>
            <p:cNvSpPr/>
            <p:nvPr/>
          </p:nvSpPr>
          <p:spPr>
            <a:xfrm rot="10800000">
              <a:off x="560274" y="2746667"/>
              <a:ext cx="5420955" cy="3361388"/>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9" name="Title 13">
            <a:extLst>
              <a:ext uri="{FF2B5EF4-FFF2-40B4-BE49-F238E27FC236}">
                <a16:creationId xmlns:a16="http://schemas.microsoft.com/office/drawing/2014/main" id="{EE4A9E32-2ECE-181D-5675-A8CA64D2303D}"/>
              </a:ext>
            </a:extLst>
          </p:cNvPr>
          <p:cNvSpPr>
            <a:spLocks noGrp="1"/>
          </p:cNvSpPr>
          <p:nvPr>
            <p:ph type="title"/>
          </p:nvPr>
        </p:nvSpPr>
        <p:spPr>
          <a:xfrm>
            <a:off x="921478" y="749945"/>
            <a:ext cx="1934162" cy="861774"/>
          </a:xfrm>
        </p:spPr>
        <p:txBody>
          <a:bodyPr/>
          <a:lstStyle/>
          <a:p>
            <a:r>
              <a:rPr lang="en-US" dirty="0"/>
              <a:t>Scenario </a:t>
            </a:r>
          </a:p>
        </p:txBody>
      </p:sp>
      <p:sp>
        <p:nvSpPr>
          <p:cNvPr id="23" name="Content Placeholder 12">
            <a:extLst>
              <a:ext uri="{FF2B5EF4-FFF2-40B4-BE49-F238E27FC236}">
                <a16:creationId xmlns:a16="http://schemas.microsoft.com/office/drawing/2014/main" id="{576FCEC8-C7EB-E07B-5BE9-25202A933210}"/>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24" name="Rectangle 23">
            <a:extLst>
              <a:ext uri="{FF2B5EF4-FFF2-40B4-BE49-F238E27FC236}">
                <a16:creationId xmlns:a16="http://schemas.microsoft.com/office/drawing/2014/main" id="{3E0E539E-ACAF-D90D-5843-6A571E940DD9}"/>
              </a:ext>
            </a:extLst>
          </p:cNvPr>
          <p:cNvSpPr/>
          <p:nvPr/>
        </p:nvSpPr>
        <p:spPr>
          <a:xfrm>
            <a:off x="6600056" y="2492896"/>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rgbClr val="ED9EF5"/>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rgbClr val="ED9EF5"/>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rgbClr val="ED9EF5"/>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rgbClr val="ED9EF5"/>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rgbClr val="ED9EF5"/>
              </a:buClr>
              <a:buFont typeface="Arial" panose="020B0604020202020204" pitchFamily="34" charset="0"/>
              <a:buChar char="•"/>
            </a:pPr>
            <a:r>
              <a:rPr lang="en-AU" sz="1600" dirty="0">
                <a:solidFill>
                  <a:schemeClr val="tx1"/>
                </a:solidFill>
              </a:rPr>
              <a:t>What do you need to develop to fill any gaps?</a:t>
            </a:r>
          </a:p>
        </p:txBody>
      </p:sp>
      <p:sp>
        <p:nvSpPr>
          <p:cNvPr id="25" name="Content Placeholder 12">
            <a:extLst>
              <a:ext uri="{FF2B5EF4-FFF2-40B4-BE49-F238E27FC236}">
                <a16:creationId xmlns:a16="http://schemas.microsoft.com/office/drawing/2014/main" id="{C8F72D51-D22B-8028-CA70-947CC7B3EA50}"/>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rgbClr val="ED9EF5"/>
              </a:buClr>
              <a:buFont typeface="Arial" panose="020B0604020202020204" pitchFamily="34" charset="0"/>
              <a:buChar char="•"/>
            </a:pPr>
            <a:r>
              <a:rPr lang="en-AU" dirty="0"/>
              <a:t>How does Child Safe Standard 8 apply? </a:t>
            </a:r>
          </a:p>
          <a:p>
            <a:pPr marL="285750" lvl="0" indent="-285750">
              <a:lnSpc>
                <a:spcPct val="100000"/>
              </a:lnSpc>
              <a:spcBef>
                <a:spcPts val="600"/>
              </a:spcBef>
              <a:spcAft>
                <a:spcPts val="0"/>
              </a:spcAft>
              <a:buClr>
                <a:srgbClr val="ED9EF5"/>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rgbClr val="ED9EF5"/>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rgbClr val="ED9EF5"/>
              </a:buClr>
              <a:buFont typeface="Arial" panose="020B0604020202020204" pitchFamily="34" charset="0"/>
              <a:buChar char="•"/>
            </a:pPr>
            <a:r>
              <a:rPr lang="en-AU" dirty="0"/>
              <a:t>What reflection and feedback processes could be implemented to ensure you are continuously improving?</a:t>
            </a:r>
          </a:p>
        </p:txBody>
      </p:sp>
      <p:sp>
        <p:nvSpPr>
          <p:cNvPr id="12" name="Text Placeholder 11">
            <a:extLst>
              <a:ext uri="{FF2B5EF4-FFF2-40B4-BE49-F238E27FC236}">
                <a16:creationId xmlns:a16="http://schemas.microsoft.com/office/drawing/2014/main" id="{60D7B9E7-3AD2-1F4D-1B6A-05E240B4EBB3}"/>
              </a:ext>
            </a:extLst>
          </p:cNvPr>
          <p:cNvSpPr>
            <a:spLocks noGrp="1"/>
          </p:cNvSpPr>
          <p:nvPr>
            <p:ph type="body" sz="quarter" idx="13"/>
          </p:nvPr>
        </p:nvSpPr>
        <p:spPr>
          <a:xfrm>
            <a:off x="2989950" y="688431"/>
            <a:ext cx="8228325" cy="1035906"/>
          </a:xfrm>
        </p:spPr>
        <p:txBody>
          <a:bodyPr/>
          <a:lstStyle/>
          <a:p>
            <a:r>
              <a:rPr lang="en-US" sz="1800" dirty="0"/>
              <a:t>An organisation is considering the design of their facilities ahead of a refurbishment. The </a:t>
            </a:r>
            <a:r>
              <a:rPr lang="en-US" sz="1800" dirty="0" err="1"/>
              <a:t>organisation</a:t>
            </a:r>
            <a:r>
              <a:rPr lang="en-US" sz="1800" dirty="0"/>
              <a:t> cares for children who are of different ages and abilities, from different cultural backgrounds, and with varied lived experiences. </a:t>
            </a:r>
            <a:endParaRPr lang="en-AU" sz="1800" dirty="0"/>
          </a:p>
        </p:txBody>
      </p:sp>
    </p:spTree>
    <p:extLst>
      <p:ext uri="{BB962C8B-B14F-4D97-AF65-F5344CB8AC3E}">
        <p14:creationId xmlns:p14="http://schemas.microsoft.com/office/powerpoint/2010/main" val="1750919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A1EA7-3AEA-4AEC-F9CF-68891D11A253}"/>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4D090585-01A1-9607-A864-8169D33EF2CA}"/>
              </a:ext>
            </a:extLst>
          </p:cNvPr>
          <p:cNvPicPr>
            <a:picLocks noGrp="1" noChangeAspect="1"/>
          </p:cNvPicPr>
          <p:nvPr>
            <p:ph type="pic" sz="quarter" idx="18"/>
          </p:nvPr>
        </p:nvPicPr>
        <p:blipFill>
          <a:blip r:embed="rId3"/>
          <a:srcRect l="20872" r="20872"/>
          <a:stretch/>
        </p:blipFill>
        <p:spPr/>
      </p:pic>
      <p:sp>
        <p:nvSpPr>
          <p:cNvPr id="14" name="Title 13">
            <a:extLst>
              <a:ext uri="{FF2B5EF4-FFF2-40B4-BE49-F238E27FC236}">
                <a16:creationId xmlns:a16="http://schemas.microsoft.com/office/drawing/2014/main" id="{7F15E31A-1E48-3468-2C19-DBA24317B1A2}"/>
              </a:ext>
            </a:extLst>
          </p:cNvPr>
          <p:cNvSpPr>
            <a:spLocks noGrp="1"/>
          </p:cNvSpPr>
          <p:nvPr>
            <p:ph type="title"/>
          </p:nvPr>
        </p:nvSpPr>
        <p:spPr>
          <a:xfrm>
            <a:off x="480099" y="475200"/>
            <a:ext cx="4751805" cy="861774"/>
          </a:xfrm>
        </p:spPr>
        <p:txBody>
          <a:bodyPr/>
          <a:lstStyle/>
          <a:p>
            <a:r>
              <a:rPr lang="en-US" dirty="0"/>
              <a:t>Key takeaways – physical environments</a:t>
            </a:r>
          </a:p>
        </p:txBody>
      </p:sp>
      <p:sp>
        <p:nvSpPr>
          <p:cNvPr id="53" name="Slide Number Placeholder 52">
            <a:extLst>
              <a:ext uri="{FF2B5EF4-FFF2-40B4-BE49-F238E27FC236}">
                <a16:creationId xmlns:a16="http://schemas.microsoft.com/office/drawing/2014/main" id="{49DCB494-A243-A15A-68EF-0A76513F4A8C}"/>
              </a:ext>
            </a:extLst>
          </p:cNvPr>
          <p:cNvSpPr>
            <a:spLocks noGrp="1"/>
          </p:cNvSpPr>
          <p:nvPr>
            <p:ph type="sldNum" sz="quarter" idx="4"/>
          </p:nvPr>
        </p:nvSpPr>
        <p:spPr/>
        <p:txBody>
          <a:bodyPr/>
          <a:lstStyle/>
          <a:p>
            <a:fld id="{118ABE44-7D15-AD4D-9BEF-116E758BCB02}" type="slidenum">
              <a:rPr lang="en-US" smtClean="0"/>
              <a:pPr/>
              <a:t>32</a:t>
            </a:fld>
            <a:endParaRPr lang="en-US" dirty="0"/>
          </a:p>
        </p:txBody>
      </p:sp>
      <p:sp>
        <p:nvSpPr>
          <p:cNvPr id="7" name="Content Placeholder 12">
            <a:extLst>
              <a:ext uri="{FF2B5EF4-FFF2-40B4-BE49-F238E27FC236}">
                <a16:creationId xmlns:a16="http://schemas.microsoft.com/office/drawing/2014/main" id="{C804E311-F87C-B164-8840-AE0D01BB063F}"/>
              </a:ext>
            </a:extLst>
          </p:cNvPr>
          <p:cNvSpPr txBox="1">
            <a:spLocks/>
          </p:cNvSpPr>
          <p:nvPr/>
        </p:nvSpPr>
        <p:spPr>
          <a:xfrm>
            <a:off x="102186" y="1268760"/>
            <a:ext cx="6120631" cy="199528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endParaRPr lang="en-AU" dirty="0"/>
          </a:p>
        </p:txBody>
      </p:sp>
      <p:sp>
        <p:nvSpPr>
          <p:cNvPr id="6" name="Content Placeholder 12">
            <a:extLst>
              <a:ext uri="{FF2B5EF4-FFF2-40B4-BE49-F238E27FC236}">
                <a16:creationId xmlns:a16="http://schemas.microsoft.com/office/drawing/2014/main" id="{2FAE5ABE-6B02-5A60-8011-B4DCDC5CEB87}"/>
              </a:ext>
            </a:extLst>
          </p:cNvPr>
          <p:cNvSpPr txBox="1">
            <a:spLocks/>
          </p:cNvSpPr>
          <p:nvPr/>
        </p:nvSpPr>
        <p:spPr>
          <a:xfrm>
            <a:off x="407368" y="1566425"/>
            <a:ext cx="6120631" cy="4896544"/>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Clr>
                <a:srgbClr val="ED9EF5"/>
              </a:buClr>
              <a:buFont typeface="Arial" panose="020B0604020202020204" pitchFamily="34" charset="0"/>
              <a:buChar char="•"/>
            </a:pPr>
            <a:r>
              <a:rPr lang="en-US" dirty="0">
                <a:solidFill>
                  <a:schemeClr val="accent6"/>
                </a:solidFill>
              </a:rPr>
              <a:t>Design and manage physical environments to meet the unique needs and circumstances of the children who will use them.</a:t>
            </a:r>
          </a:p>
          <a:p>
            <a:pPr marL="285750" indent="-285750">
              <a:spcBef>
                <a:spcPts val="0"/>
              </a:spcBef>
              <a:buClr>
                <a:srgbClr val="ED9EF5"/>
              </a:buClr>
              <a:buFont typeface="Arial" panose="020B0604020202020204" pitchFamily="34" charset="0"/>
              <a:buChar char="•"/>
            </a:pPr>
            <a:r>
              <a:rPr lang="en-US" dirty="0">
                <a:solidFill>
                  <a:schemeClr val="accent6"/>
                </a:solidFill>
              </a:rPr>
              <a:t>Create environments that eliminate opportunities for harm, including clear sightlines and safe supervision points. Monitor spaces regularly and respond promptly to safety concerns or emerging risks.</a:t>
            </a:r>
          </a:p>
          <a:p>
            <a:pPr marL="285750" indent="-285750">
              <a:spcBef>
                <a:spcPts val="0"/>
              </a:spcBef>
              <a:buClr>
                <a:srgbClr val="ED9EF5"/>
              </a:buClr>
              <a:buFont typeface="Arial" panose="020B0604020202020204" pitchFamily="34" charset="0"/>
              <a:buChar char="•"/>
            </a:pPr>
            <a:r>
              <a:rPr lang="en-US" dirty="0">
                <a:solidFill>
                  <a:schemeClr val="accent6"/>
                </a:solidFill>
              </a:rPr>
              <a:t>Train staff to </a:t>
            </a:r>
            <a:r>
              <a:rPr lang="en-US" dirty="0" err="1">
                <a:solidFill>
                  <a:schemeClr val="accent6"/>
                </a:solidFill>
              </a:rPr>
              <a:t>recognise</a:t>
            </a:r>
            <a:r>
              <a:rPr lang="en-US" dirty="0">
                <a:solidFill>
                  <a:schemeClr val="accent6"/>
                </a:solidFill>
              </a:rPr>
              <a:t> breaches of protocols in physical environment and either address or report them.</a:t>
            </a:r>
          </a:p>
          <a:p>
            <a:pPr marL="285750" indent="-285750">
              <a:spcBef>
                <a:spcPts val="0"/>
              </a:spcBef>
              <a:buClr>
                <a:srgbClr val="ED9EF5"/>
              </a:buClr>
              <a:buFont typeface="Arial" panose="020B0604020202020204" pitchFamily="34" charset="0"/>
              <a:buChar char="•"/>
            </a:pPr>
            <a:r>
              <a:rPr lang="en-US" dirty="0">
                <a:solidFill>
                  <a:schemeClr val="accent6"/>
                </a:solidFill>
              </a:rPr>
              <a:t>Maintain clear procedures for managing breaches of policies and unsafe </a:t>
            </a:r>
            <a:r>
              <a:rPr lang="en-US" dirty="0" err="1">
                <a:solidFill>
                  <a:schemeClr val="accent6"/>
                </a:solidFill>
              </a:rPr>
              <a:t>behaviours</a:t>
            </a:r>
            <a:r>
              <a:rPr lang="en-US" dirty="0">
                <a:solidFill>
                  <a:schemeClr val="accent6"/>
                </a:solidFill>
              </a:rPr>
              <a:t> or interactions in physical settings. Ensure staff know how to identify and respond to inappropriate contact or interactions.</a:t>
            </a:r>
          </a:p>
          <a:p>
            <a:pPr marL="285750" indent="-285750">
              <a:spcBef>
                <a:spcPts val="0"/>
              </a:spcBef>
              <a:buClr>
                <a:srgbClr val="ED9EF5"/>
              </a:buClr>
              <a:buFont typeface="Arial" panose="020B0604020202020204" pitchFamily="34" charset="0"/>
              <a:buChar char="•"/>
            </a:pPr>
            <a:r>
              <a:rPr lang="en-US" dirty="0">
                <a:solidFill>
                  <a:schemeClr val="accent6"/>
                </a:solidFill>
              </a:rPr>
              <a:t>Where suitable and appropriate, display information about children’s safety, for example, posters, signage, brochures or information.</a:t>
            </a:r>
          </a:p>
          <a:p>
            <a:pPr marL="285750" indent="-285750">
              <a:spcBef>
                <a:spcPts val="0"/>
              </a:spcBef>
              <a:buClr>
                <a:srgbClr val="ED9EF5"/>
              </a:buClr>
              <a:buFont typeface="Arial" panose="020B0604020202020204" pitchFamily="34" charset="0"/>
              <a:buChar char="•"/>
            </a:pPr>
            <a:r>
              <a:rPr lang="en-US" dirty="0">
                <a:solidFill>
                  <a:schemeClr val="accent6"/>
                </a:solidFill>
              </a:rPr>
              <a:t>Seek feedback from children and families about how safe they feel in physical spaces and act on what they tell you.</a:t>
            </a:r>
            <a:endParaRPr lang="en-AU" dirty="0">
              <a:solidFill>
                <a:schemeClr val="accent6"/>
              </a:solidFill>
            </a:endParaRPr>
          </a:p>
          <a:p>
            <a:pPr marL="285750" indent="-285750">
              <a:spcBef>
                <a:spcPts val="0"/>
              </a:spcBef>
              <a:buFont typeface="Arial" panose="020B0604020202020204" pitchFamily="34" charset="0"/>
              <a:buChar char="•"/>
            </a:pPr>
            <a:endParaRPr lang="en-AU" dirty="0">
              <a:solidFill>
                <a:schemeClr val="accent6"/>
              </a:solidFill>
            </a:endParaRPr>
          </a:p>
        </p:txBody>
      </p:sp>
      <p:sp>
        <p:nvSpPr>
          <p:cNvPr id="5" name="Freeform 8">
            <a:extLst>
              <a:ext uri="{FF2B5EF4-FFF2-40B4-BE49-F238E27FC236}">
                <a16:creationId xmlns:a16="http://schemas.microsoft.com/office/drawing/2014/main" id="{DA8777B3-F4F0-86BD-4B67-02F81DBE5BBD}"/>
              </a:ext>
            </a:extLst>
          </p:cNvPr>
          <p:cNvSpPr/>
          <p:nvPr/>
        </p:nvSpPr>
        <p:spPr>
          <a:xfrm rot="10800000">
            <a:off x="8112223" y="4797152"/>
            <a:ext cx="3960441" cy="1665817"/>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8" name="Content Placeholder 4">
            <a:extLst>
              <a:ext uri="{FF2B5EF4-FFF2-40B4-BE49-F238E27FC236}">
                <a16:creationId xmlns:a16="http://schemas.microsoft.com/office/drawing/2014/main" id="{284623D0-BFB0-A4C4-AF85-01EA57B0A4D4}"/>
              </a:ext>
            </a:extLst>
          </p:cNvPr>
          <p:cNvSpPr txBox="1">
            <a:spLocks/>
          </p:cNvSpPr>
          <p:nvPr/>
        </p:nvSpPr>
        <p:spPr>
          <a:xfrm>
            <a:off x="8597342" y="5085184"/>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Based on what you have heard about this Standard, </a:t>
            </a:r>
            <a:r>
              <a:rPr lang="en-GB" b="1" dirty="0"/>
              <a:t>discuss the actions you need to take </a:t>
            </a:r>
            <a:r>
              <a:rPr lang="en-GB" dirty="0"/>
              <a:t>to implement it in your organisation</a:t>
            </a:r>
          </a:p>
        </p:txBody>
      </p:sp>
    </p:spTree>
    <p:extLst>
      <p:ext uri="{BB962C8B-B14F-4D97-AF65-F5344CB8AC3E}">
        <p14:creationId xmlns:p14="http://schemas.microsoft.com/office/powerpoint/2010/main" val="23058254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D6B2B-8110-13E1-C191-710D5093B7DA}"/>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41E27CA4-10EC-8AC3-2159-F705F813A397}"/>
              </a:ext>
            </a:extLst>
          </p:cNvPr>
          <p:cNvSpPr/>
          <p:nvPr/>
        </p:nvSpPr>
        <p:spPr>
          <a:xfrm>
            <a:off x="0" y="0"/>
            <a:ext cx="12192000" cy="69573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lide Number Placeholder 52">
            <a:extLst>
              <a:ext uri="{FF2B5EF4-FFF2-40B4-BE49-F238E27FC236}">
                <a16:creationId xmlns:a16="http://schemas.microsoft.com/office/drawing/2014/main" id="{3255D430-B424-ABC3-19D6-5E95F6FB0210}"/>
              </a:ext>
            </a:extLst>
          </p:cNvPr>
          <p:cNvSpPr txBox="1">
            <a:spLocks/>
          </p:cNvSpPr>
          <p:nvPr/>
        </p:nvSpPr>
        <p:spPr>
          <a:xfrm>
            <a:off x="11367095" y="6462969"/>
            <a:ext cx="344805" cy="153888"/>
          </a:xfrm>
          <a:prstGeom prst="rect">
            <a:avLst/>
          </a:prstGeom>
        </p:spPr>
        <p:txBody>
          <a:bodyPr vert="horz" lIns="0" tIns="0" rIns="0" bIns="0" rtlCol="0" anchor="ctr">
            <a:spAutoFit/>
          </a:bodyPr>
          <a:lstStyle>
            <a:defPPr>
              <a:defRPr lang="en-US"/>
            </a:defPPr>
            <a:lvl1pPr marL="0" algn="r" defTabSz="914400" rtl="0" eaLnBrk="1" latinLnBrk="0" hangingPunct="1">
              <a:defRPr sz="1000" b="1" i="0" kern="1200">
                <a:solidFill>
                  <a:schemeClr val="accent6"/>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ABE44-7D15-AD4D-9BEF-116E758BCB02}" type="slidenum">
              <a:rPr lang="en-US" smtClean="0"/>
              <a:pPr/>
              <a:t>33</a:t>
            </a:fld>
            <a:endParaRPr lang="en-US" dirty="0"/>
          </a:p>
        </p:txBody>
      </p:sp>
      <p:pic>
        <p:nvPicPr>
          <p:cNvPr id="9218" name="Picture 2">
            <a:hlinkClick r:id="rId3"/>
            <a:extLst>
              <a:ext uri="{FF2B5EF4-FFF2-40B4-BE49-F238E27FC236}">
                <a16:creationId xmlns:a16="http://schemas.microsoft.com/office/drawing/2014/main" id="{594A0921-B02C-7E08-6DBD-0C8AAD7BF49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75" b="13992"/>
          <a:stretch>
            <a:fillRect/>
          </a:stretch>
        </p:blipFill>
        <p:spPr bwMode="auto">
          <a:xfrm>
            <a:off x="755264" y="535667"/>
            <a:ext cx="10681472" cy="5786666"/>
          </a:xfrm>
          <a:prstGeom prst="roundRect">
            <a:avLst>
              <a:gd name="adj" fmla="val 4167"/>
            </a:avLst>
          </a:prstGeom>
          <a:solidFill>
            <a:srgbClr val="FFFFFF"/>
          </a:solidFill>
          <a:ln w="76200" cap="sq">
            <a:solidFill>
              <a:srgbClr val="74E7C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Freeform 8">
            <a:extLst>
              <a:ext uri="{FF2B5EF4-FFF2-40B4-BE49-F238E27FC236}">
                <a16:creationId xmlns:a16="http://schemas.microsoft.com/office/drawing/2014/main" id="{E03C2267-58E7-41CA-8541-3197F350DA16}"/>
              </a:ext>
            </a:extLst>
          </p:cNvPr>
          <p:cNvSpPr/>
          <p:nvPr/>
        </p:nvSpPr>
        <p:spPr>
          <a:xfrm rot="10800000">
            <a:off x="6960096" y="4607899"/>
            <a:ext cx="5112571" cy="2235445"/>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3" name="TextBox 12">
            <a:extLst>
              <a:ext uri="{FF2B5EF4-FFF2-40B4-BE49-F238E27FC236}">
                <a16:creationId xmlns:a16="http://schemas.microsoft.com/office/drawing/2014/main" id="{3ECE03E5-1A79-1785-C484-3D7EA108259E}"/>
              </a:ext>
            </a:extLst>
          </p:cNvPr>
          <p:cNvSpPr txBox="1"/>
          <p:nvPr/>
        </p:nvSpPr>
        <p:spPr>
          <a:xfrm>
            <a:off x="6971054" y="4853100"/>
            <a:ext cx="4837866" cy="1661993"/>
          </a:xfrm>
          <a:prstGeom prst="rect">
            <a:avLst/>
          </a:prstGeom>
          <a:noFill/>
        </p:spPr>
        <p:txBody>
          <a:bodyPr wrap="square" rtlCol="0">
            <a:spAutoFit/>
          </a:bodyPr>
          <a:lstStyle/>
          <a:p>
            <a:pPr algn="ctr"/>
            <a:r>
              <a:rPr lang="en-US" sz="2000" b="1" dirty="0"/>
              <a:t>Watch the video then discuss:</a:t>
            </a:r>
          </a:p>
          <a:p>
            <a:pPr algn="ctr"/>
            <a:endParaRPr lang="en-US" dirty="0"/>
          </a:p>
          <a:p>
            <a:pPr marL="755650" lvl="1" indent="-285750">
              <a:spcAft>
                <a:spcPts val="600"/>
              </a:spcAft>
              <a:buFont typeface="Arial" panose="020B0604020202020204" pitchFamily="34" charset="0"/>
              <a:buChar char="•"/>
            </a:pPr>
            <a:r>
              <a:rPr lang="en-US" dirty="0"/>
              <a:t>What do we do well?</a:t>
            </a:r>
          </a:p>
          <a:p>
            <a:pPr marL="755650" lvl="1" indent="-285750">
              <a:spcAft>
                <a:spcPts val="600"/>
              </a:spcAft>
              <a:buFont typeface="Arial" panose="020B0604020202020204" pitchFamily="34" charset="0"/>
              <a:buChar char="•"/>
            </a:pPr>
            <a:r>
              <a:rPr lang="en-US" dirty="0"/>
              <a:t>Where could we improve?</a:t>
            </a:r>
          </a:p>
          <a:p>
            <a:pPr marL="755650" lvl="1" indent="-285750">
              <a:spcAft>
                <a:spcPts val="600"/>
              </a:spcAft>
              <a:buFont typeface="Arial" panose="020B0604020202020204" pitchFamily="34" charset="0"/>
              <a:buChar char="•"/>
            </a:pPr>
            <a:r>
              <a:rPr lang="en-US" dirty="0"/>
              <a:t>What is currently missing or not done?</a:t>
            </a:r>
            <a:endParaRPr lang="en-AU" dirty="0"/>
          </a:p>
        </p:txBody>
      </p:sp>
      <p:sp>
        <p:nvSpPr>
          <p:cNvPr id="15" name="TextBox 14">
            <a:extLst>
              <a:ext uri="{FF2B5EF4-FFF2-40B4-BE49-F238E27FC236}">
                <a16:creationId xmlns:a16="http://schemas.microsoft.com/office/drawing/2014/main" id="{394EDC8F-9B89-0EC0-4034-94B63F6C89F4}"/>
              </a:ext>
            </a:extLst>
          </p:cNvPr>
          <p:cNvSpPr txBox="1"/>
          <p:nvPr/>
        </p:nvSpPr>
        <p:spPr>
          <a:xfrm>
            <a:off x="911424" y="6515093"/>
            <a:ext cx="6048672" cy="369332"/>
          </a:xfrm>
          <a:prstGeom prst="rect">
            <a:avLst/>
          </a:prstGeom>
          <a:noFill/>
        </p:spPr>
        <p:txBody>
          <a:bodyPr wrap="square" rtlCol="0">
            <a:spAutoFit/>
          </a:bodyPr>
          <a:lstStyle/>
          <a:p>
            <a:r>
              <a:rPr lang="en-GB" dirty="0">
                <a:solidFill>
                  <a:schemeClr val="accent6"/>
                </a:solidFill>
              </a:rPr>
              <a:t>WATCH </a:t>
            </a:r>
            <a:r>
              <a:rPr lang="en-GB" dirty="0">
                <a:solidFill>
                  <a:schemeClr val="accent6"/>
                </a:solidFill>
                <a:hlinkClick r:id="rId7">
                  <a:extLst>
                    <a:ext uri="{A12FA001-AC4F-418D-AE19-62706E023703}">
                      <ahyp:hlinkClr xmlns:ahyp="http://schemas.microsoft.com/office/drawing/2018/hyperlinkcolor" val="tx"/>
                    </a:ext>
                  </a:extLst>
                </a:hlinkClick>
              </a:rPr>
              <a:t>Standard 9: Continuous improvement</a:t>
            </a:r>
            <a:endParaRPr lang="en-AU" dirty="0">
              <a:solidFill>
                <a:schemeClr val="accent6"/>
              </a:solidFill>
            </a:endParaRPr>
          </a:p>
        </p:txBody>
      </p:sp>
    </p:spTree>
    <p:extLst>
      <p:ext uri="{BB962C8B-B14F-4D97-AF65-F5344CB8AC3E}">
        <p14:creationId xmlns:p14="http://schemas.microsoft.com/office/powerpoint/2010/main" val="33332613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889165-5479-2F86-ECA9-B1DE227AF851}"/>
            </a:ext>
          </a:extLst>
        </p:cNvPr>
        <p:cNvGrpSpPr/>
        <p:nvPr/>
      </p:nvGrpSpPr>
      <p:grpSpPr>
        <a:xfrm>
          <a:off x="0" y="0"/>
          <a:ext cx="0" cy="0"/>
          <a:chOff x="0" y="0"/>
          <a:chExt cx="0" cy="0"/>
        </a:xfrm>
      </p:grpSpPr>
      <p:grpSp>
        <p:nvGrpSpPr>
          <p:cNvPr id="20" name="Group 19">
            <a:extLst>
              <a:ext uri="{FF2B5EF4-FFF2-40B4-BE49-F238E27FC236}">
                <a16:creationId xmlns:a16="http://schemas.microsoft.com/office/drawing/2014/main" id="{B6B2D382-2E43-B100-0572-184FA720C487}"/>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92ECBB3D-325F-0D97-91DF-7D04ED3EC779}"/>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3">
              <a:extLst>
                <a:ext uri="{FF2B5EF4-FFF2-40B4-BE49-F238E27FC236}">
                  <a16:creationId xmlns:a16="http://schemas.microsoft.com/office/drawing/2014/main" id="{78C10E54-8CAF-6304-5E75-7B38AFF784ED}"/>
                </a:ext>
              </a:extLst>
            </p:cNvPr>
            <p:cNvSpPr/>
            <p:nvPr/>
          </p:nvSpPr>
          <p:spPr>
            <a:xfrm>
              <a:off x="0" y="0"/>
              <a:ext cx="5083904" cy="5304058"/>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60898" t="-54401"/>
              </a:stretch>
            </a:blipFill>
          </p:spPr>
          <p:txBody>
            <a:bodyPr/>
            <a:lstStyle/>
            <a:p>
              <a:endParaRPr lang="en-AU" sz="1200" noProof="0" dirty="0"/>
            </a:p>
          </p:txBody>
        </p:sp>
      </p:grpSp>
      <p:grpSp>
        <p:nvGrpSpPr>
          <p:cNvPr id="8" name="Group 7">
            <a:extLst>
              <a:ext uri="{FF2B5EF4-FFF2-40B4-BE49-F238E27FC236}">
                <a16:creationId xmlns:a16="http://schemas.microsoft.com/office/drawing/2014/main" id="{4A568FE7-FA89-B175-1137-2D45F13AC878}"/>
              </a:ext>
            </a:extLst>
          </p:cNvPr>
          <p:cNvGrpSpPr/>
          <p:nvPr/>
        </p:nvGrpSpPr>
        <p:grpSpPr>
          <a:xfrm>
            <a:off x="335409" y="167536"/>
            <a:ext cx="11376491" cy="2215941"/>
            <a:chOff x="335409" y="167536"/>
            <a:chExt cx="11376491" cy="2215941"/>
          </a:xfrm>
        </p:grpSpPr>
        <p:sp>
          <p:nvSpPr>
            <p:cNvPr id="10" name="Freeform 5">
              <a:extLst>
                <a:ext uri="{FF2B5EF4-FFF2-40B4-BE49-F238E27FC236}">
                  <a16:creationId xmlns:a16="http://schemas.microsoft.com/office/drawing/2014/main" id="{508E1F0E-2147-3C4C-F6DA-2D22540DDBFD}"/>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1" name="Freeform 6">
              <a:extLst>
                <a:ext uri="{FF2B5EF4-FFF2-40B4-BE49-F238E27FC236}">
                  <a16:creationId xmlns:a16="http://schemas.microsoft.com/office/drawing/2014/main" id="{0A4CCD5F-C2A9-876E-CF9B-3AE9833F7800}"/>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pic>
        <p:nvPicPr>
          <p:cNvPr id="24" name="Picture 23" descr="A blue dot design on a black background&#10;&#10;AI-generated content may be incorrect.">
            <a:extLst>
              <a:ext uri="{FF2B5EF4-FFF2-40B4-BE49-F238E27FC236}">
                <a16:creationId xmlns:a16="http://schemas.microsoft.com/office/drawing/2014/main" id="{2263AB02-EBE0-2E6D-C674-A6E7ECD5F9C4}"/>
              </a:ext>
            </a:extLst>
          </p:cNvPr>
          <p:cNvPicPr>
            <a:picLocks noChangeAspect="1"/>
          </p:cNvPicPr>
          <p:nvPr/>
        </p:nvPicPr>
        <p:blipFill>
          <a:blip r:embed="rId8"/>
          <a:stretch>
            <a:fillRect/>
          </a:stretch>
        </p:blipFill>
        <p:spPr>
          <a:xfrm rot="12514975">
            <a:off x="-1019851" y="2934519"/>
            <a:ext cx="5302714" cy="5321386"/>
          </a:xfrm>
          <a:prstGeom prst="rect">
            <a:avLst/>
          </a:prstGeom>
        </p:spPr>
      </p:pic>
      <p:grpSp>
        <p:nvGrpSpPr>
          <p:cNvPr id="19" name="Group 18">
            <a:extLst>
              <a:ext uri="{FF2B5EF4-FFF2-40B4-BE49-F238E27FC236}">
                <a16:creationId xmlns:a16="http://schemas.microsoft.com/office/drawing/2014/main" id="{B91DFBFC-333B-EFD3-FD55-87F8A8E6FAF9}"/>
              </a:ext>
            </a:extLst>
          </p:cNvPr>
          <p:cNvGrpSpPr/>
          <p:nvPr/>
        </p:nvGrpSpPr>
        <p:grpSpPr>
          <a:xfrm>
            <a:off x="6280628" y="2519914"/>
            <a:ext cx="5619463" cy="4111188"/>
            <a:chOff x="6280628" y="2519914"/>
            <a:chExt cx="5619463" cy="4111188"/>
          </a:xfrm>
        </p:grpSpPr>
        <p:sp>
          <p:nvSpPr>
            <p:cNvPr id="13" name="Freeform 9">
              <a:extLst>
                <a:ext uri="{FF2B5EF4-FFF2-40B4-BE49-F238E27FC236}">
                  <a16:creationId xmlns:a16="http://schemas.microsoft.com/office/drawing/2014/main" id="{1830556B-C97E-2C3A-40B0-14BBB54986AA}"/>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5" name="Freeform 9">
              <a:extLst>
                <a:ext uri="{FF2B5EF4-FFF2-40B4-BE49-F238E27FC236}">
                  <a16:creationId xmlns:a16="http://schemas.microsoft.com/office/drawing/2014/main" id="{9BF6475F-B5D8-639A-5B19-DC9CA90D4C0D}"/>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8" name="Group 17">
            <a:extLst>
              <a:ext uri="{FF2B5EF4-FFF2-40B4-BE49-F238E27FC236}">
                <a16:creationId xmlns:a16="http://schemas.microsoft.com/office/drawing/2014/main" id="{6EE769E1-49C1-3837-7684-660789864D78}"/>
              </a:ext>
            </a:extLst>
          </p:cNvPr>
          <p:cNvGrpSpPr/>
          <p:nvPr/>
        </p:nvGrpSpPr>
        <p:grpSpPr>
          <a:xfrm>
            <a:off x="560275" y="2587283"/>
            <a:ext cx="5420955" cy="3361998"/>
            <a:chOff x="560275" y="2587282"/>
            <a:chExt cx="5420955" cy="3804482"/>
          </a:xfrm>
        </p:grpSpPr>
        <p:sp>
          <p:nvSpPr>
            <p:cNvPr id="16" name="Freeform 8">
              <a:extLst>
                <a:ext uri="{FF2B5EF4-FFF2-40B4-BE49-F238E27FC236}">
                  <a16:creationId xmlns:a16="http://schemas.microsoft.com/office/drawing/2014/main" id="{8F531214-9637-D316-FA93-9B27D0FA26C5}"/>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7" name="Freeform 8">
              <a:extLst>
                <a:ext uri="{FF2B5EF4-FFF2-40B4-BE49-F238E27FC236}">
                  <a16:creationId xmlns:a16="http://schemas.microsoft.com/office/drawing/2014/main" id="{8A50F6E1-B3F7-AB29-D8B2-E79F31E9E402}"/>
                </a:ext>
              </a:extLst>
            </p:cNvPr>
            <p:cNvSpPr/>
            <p:nvPr/>
          </p:nvSpPr>
          <p:spPr>
            <a:xfrm rot="10800000">
              <a:off x="560275" y="2746667"/>
              <a:ext cx="5420955" cy="3645097"/>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4" name="Title 13">
            <a:extLst>
              <a:ext uri="{FF2B5EF4-FFF2-40B4-BE49-F238E27FC236}">
                <a16:creationId xmlns:a16="http://schemas.microsoft.com/office/drawing/2014/main" id="{0C9635E1-5DA6-1836-4666-DE7A438DF1D2}"/>
              </a:ext>
            </a:extLst>
          </p:cNvPr>
          <p:cNvSpPr>
            <a:spLocks noGrp="1"/>
          </p:cNvSpPr>
          <p:nvPr>
            <p:ph type="title"/>
          </p:nvPr>
        </p:nvSpPr>
        <p:spPr>
          <a:xfrm>
            <a:off x="776164" y="605740"/>
            <a:ext cx="1907966" cy="861774"/>
          </a:xfrm>
        </p:spPr>
        <p:txBody>
          <a:bodyPr/>
          <a:lstStyle/>
          <a:p>
            <a:r>
              <a:rPr lang="en-US" dirty="0"/>
              <a:t>Scenario </a:t>
            </a:r>
          </a:p>
        </p:txBody>
      </p:sp>
      <p:sp>
        <p:nvSpPr>
          <p:cNvPr id="12" name="Text Placeholder 11">
            <a:extLst>
              <a:ext uri="{FF2B5EF4-FFF2-40B4-BE49-F238E27FC236}">
                <a16:creationId xmlns:a16="http://schemas.microsoft.com/office/drawing/2014/main" id="{01CBDA8F-B85B-8DC8-1F80-1DE239DC2658}"/>
              </a:ext>
            </a:extLst>
          </p:cNvPr>
          <p:cNvSpPr>
            <a:spLocks noGrp="1"/>
          </p:cNvSpPr>
          <p:nvPr>
            <p:ph type="body" sz="quarter" idx="13"/>
          </p:nvPr>
        </p:nvSpPr>
        <p:spPr>
          <a:xfrm>
            <a:off x="2992279" y="531713"/>
            <a:ext cx="8239744" cy="1458586"/>
          </a:xfrm>
        </p:spPr>
        <p:txBody>
          <a:bodyPr/>
          <a:lstStyle/>
          <a:p>
            <a:pPr>
              <a:lnSpc>
                <a:spcPct val="100000"/>
              </a:lnSpc>
            </a:pPr>
            <a:r>
              <a:rPr lang="en-US" sz="1800" dirty="0"/>
              <a:t>An </a:t>
            </a:r>
            <a:r>
              <a:rPr lang="en-US" sz="1800" dirty="0" err="1"/>
              <a:t>organisation</a:t>
            </a:r>
            <a:r>
              <a:rPr lang="en-US" sz="1800" dirty="0"/>
              <a:t> makes great progress in implementing the Standards. Training was updated and rolled out, policies and practices were reviewed and launched, and a commitment to launching a parent survey was made.</a:t>
            </a:r>
          </a:p>
          <a:p>
            <a:pPr>
              <a:lnSpc>
                <a:spcPct val="100000"/>
              </a:lnSpc>
            </a:pPr>
            <a:r>
              <a:rPr lang="en-US" sz="1800" dirty="0"/>
              <a:t>Eighteen months later, there has been no further progress.</a:t>
            </a:r>
          </a:p>
        </p:txBody>
      </p:sp>
      <p:sp>
        <p:nvSpPr>
          <p:cNvPr id="53" name="Slide Number Placeholder 52">
            <a:extLst>
              <a:ext uri="{FF2B5EF4-FFF2-40B4-BE49-F238E27FC236}">
                <a16:creationId xmlns:a16="http://schemas.microsoft.com/office/drawing/2014/main" id="{8965DF06-BB17-BF38-6EFB-14E70579AAB6}"/>
              </a:ext>
            </a:extLst>
          </p:cNvPr>
          <p:cNvSpPr>
            <a:spLocks noGrp="1"/>
          </p:cNvSpPr>
          <p:nvPr>
            <p:ph type="sldNum" sz="quarter" idx="4"/>
          </p:nvPr>
        </p:nvSpPr>
        <p:spPr/>
        <p:txBody>
          <a:bodyPr/>
          <a:lstStyle/>
          <a:p>
            <a:fld id="{118ABE44-7D15-AD4D-9BEF-116E758BCB02}" type="slidenum">
              <a:rPr lang="en-US" smtClean="0"/>
              <a:pPr/>
              <a:t>34</a:t>
            </a:fld>
            <a:endParaRPr lang="en-US" dirty="0"/>
          </a:p>
        </p:txBody>
      </p:sp>
      <p:sp>
        <p:nvSpPr>
          <p:cNvPr id="6" name="Content Placeholder 12">
            <a:extLst>
              <a:ext uri="{FF2B5EF4-FFF2-40B4-BE49-F238E27FC236}">
                <a16:creationId xmlns:a16="http://schemas.microsoft.com/office/drawing/2014/main" id="{DB260D8E-F6C1-CABD-5E91-BAD381F4A386}"/>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21" name="Rectangle 20">
            <a:extLst>
              <a:ext uri="{FF2B5EF4-FFF2-40B4-BE49-F238E27FC236}">
                <a16:creationId xmlns:a16="http://schemas.microsoft.com/office/drawing/2014/main" id="{E7340803-DEFD-B989-DC83-C5995972D6BA}"/>
              </a:ext>
            </a:extLst>
          </p:cNvPr>
          <p:cNvSpPr/>
          <p:nvPr/>
        </p:nvSpPr>
        <p:spPr>
          <a:xfrm>
            <a:off x="6616133" y="2492896"/>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rgbClr val="74E7C2"/>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rgbClr val="74E7C2"/>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rgbClr val="74E7C2"/>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rgbClr val="74E7C2"/>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rgbClr val="74E7C2"/>
              </a:buClr>
              <a:buFont typeface="Arial" panose="020B0604020202020204" pitchFamily="34" charset="0"/>
              <a:buChar char="•"/>
            </a:pPr>
            <a:r>
              <a:rPr lang="en-AU" sz="1600" dirty="0">
                <a:solidFill>
                  <a:schemeClr val="tx1"/>
                </a:solidFill>
              </a:rPr>
              <a:t>What do you need to develop to fill any gaps?</a:t>
            </a:r>
          </a:p>
        </p:txBody>
      </p:sp>
      <p:sp>
        <p:nvSpPr>
          <p:cNvPr id="22" name="Content Placeholder 12">
            <a:extLst>
              <a:ext uri="{FF2B5EF4-FFF2-40B4-BE49-F238E27FC236}">
                <a16:creationId xmlns:a16="http://schemas.microsoft.com/office/drawing/2014/main" id="{437D5084-08F1-C1CF-AB99-745EABD31282}"/>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rgbClr val="74E7C2"/>
              </a:buClr>
              <a:buFont typeface="Arial" panose="020B0604020202020204" pitchFamily="34" charset="0"/>
              <a:buChar char="•"/>
            </a:pPr>
            <a:r>
              <a:rPr lang="en-AU" dirty="0"/>
              <a:t>How does Child Safe Standard 9 apply? </a:t>
            </a:r>
          </a:p>
          <a:p>
            <a:pPr marL="285750" lvl="0" indent="-285750">
              <a:lnSpc>
                <a:spcPct val="100000"/>
              </a:lnSpc>
              <a:spcBef>
                <a:spcPts val="600"/>
              </a:spcBef>
              <a:spcAft>
                <a:spcPts val="0"/>
              </a:spcAft>
              <a:buClr>
                <a:srgbClr val="74E7C2"/>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rgbClr val="74E7C2"/>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rgbClr val="74E7C2"/>
              </a:buClr>
              <a:buFont typeface="Arial" panose="020B0604020202020204" pitchFamily="34" charset="0"/>
              <a:buChar char="•"/>
            </a:pPr>
            <a:r>
              <a:rPr lang="en-AU" dirty="0"/>
              <a:t>What reflection and feedback processes could be implemented to ensure you are continuously improving?</a:t>
            </a:r>
          </a:p>
        </p:txBody>
      </p:sp>
    </p:spTree>
    <p:extLst>
      <p:ext uri="{BB962C8B-B14F-4D97-AF65-F5344CB8AC3E}">
        <p14:creationId xmlns:p14="http://schemas.microsoft.com/office/powerpoint/2010/main" val="17428064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161FB-A846-FD32-7DFB-DE333EA5EBF2}"/>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DEA22CB6-7DD2-21C1-D0CD-5A06C65B782D}"/>
              </a:ext>
            </a:extLst>
          </p:cNvPr>
          <p:cNvPicPr>
            <a:picLocks noGrp="1" noChangeAspect="1"/>
          </p:cNvPicPr>
          <p:nvPr>
            <p:ph type="pic" sz="quarter" idx="18"/>
          </p:nvPr>
        </p:nvPicPr>
        <p:blipFill>
          <a:blip r:embed="rId3"/>
          <a:srcRect l="20872" r="20872"/>
          <a:stretch/>
        </p:blipFill>
        <p:spPr>
          <a:xfrm>
            <a:off x="6197755" y="-1"/>
            <a:ext cx="5994246" cy="6858001"/>
          </a:xfrm>
        </p:spPr>
      </p:pic>
      <p:sp>
        <p:nvSpPr>
          <p:cNvPr id="14" name="Title 13">
            <a:extLst>
              <a:ext uri="{FF2B5EF4-FFF2-40B4-BE49-F238E27FC236}">
                <a16:creationId xmlns:a16="http://schemas.microsoft.com/office/drawing/2014/main" id="{54496B9E-44F9-6F30-4B30-04649B291C70}"/>
              </a:ext>
            </a:extLst>
          </p:cNvPr>
          <p:cNvSpPr>
            <a:spLocks noGrp="1"/>
          </p:cNvSpPr>
          <p:nvPr>
            <p:ph type="title"/>
          </p:nvPr>
        </p:nvSpPr>
        <p:spPr>
          <a:xfrm>
            <a:off x="480099" y="475200"/>
            <a:ext cx="4247749" cy="430887"/>
          </a:xfrm>
        </p:spPr>
        <p:txBody>
          <a:bodyPr/>
          <a:lstStyle/>
          <a:p>
            <a:r>
              <a:rPr lang="en-US" dirty="0"/>
              <a:t>Key takeaways</a:t>
            </a:r>
          </a:p>
        </p:txBody>
      </p:sp>
      <p:sp>
        <p:nvSpPr>
          <p:cNvPr id="7" name="Content Placeholder 12">
            <a:extLst>
              <a:ext uri="{FF2B5EF4-FFF2-40B4-BE49-F238E27FC236}">
                <a16:creationId xmlns:a16="http://schemas.microsoft.com/office/drawing/2014/main" id="{D6A39DF0-4ED6-5ACB-96D7-D4DD2F19C3CA}"/>
              </a:ext>
            </a:extLst>
          </p:cNvPr>
          <p:cNvSpPr txBox="1">
            <a:spLocks/>
          </p:cNvSpPr>
          <p:nvPr/>
        </p:nvSpPr>
        <p:spPr>
          <a:xfrm>
            <a:off x="444911" y="1124744"/>
            <a:ext cx="5003018" cy="4968552"/>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Clr>
                <a:srgbClr val="74E7C2"/>
              </a:buClr>
              <a:buFont typeface="Arial" panose="020B0604020202020204" pitchFamily="34" charset="0"/>
              <a:buChar char="•"/>
            </a:pPr>
            <a:r>
              <a:rPr lang="en-GB" dirty="0">
                <a:solidFill>
                  <a:schemeClr val="accent6"/>
                </a:solidFill>
              </a:rPr>
              <a:t>Continuous improvement is a dynamic process that requires constant reflection on what is working and, where challenges or gaps exist, is prioritised. It’s also fundamental to prioritising children’s safety.</a:t>
            </a:r>
          </a:p>
          <a:p>
            <a:pPr marL="285750" indent="-285750">
              <a:spcBef>
                <a:spcPts val="0"/>
              </a:spcBef>
              <a:buClr>
                <a:srgbClr val="74E7C2"/>
              </a:buClr>
              <a:buFont typeface="Arial" panose="020B0604020202020204" pitchFamily="34" charset="0"/>
              <a:buChar char="•"/>
            </a:pPr>
            <a:r>
              <a:rPr lang="en-US" dirty="0">
                <a:solidFill>
                  <a:schemeClr val="accent6"/>
                </a:solidFill>
              </a:rPr>
              <a:t>Regularly review data from feedback, complaints and incidents to identify trends and systemic issues and develop actions in response.</a:t>
            </a:r>
          </a:p>
          <a:p>
            <a:pPr marL="285750" indent="-285750">
              <a:spcBef>
                <a:spcPts val="0"/>
              </a:spcBef>
              <a:buClr>
                <a:srgbClr val="74E7C2"/>
              </a:buClr>
              <a:buFont typeface="Arial" panose="020B0604020202020204" pitchFamily="34" charset="0"/>
              <a:buChar char="•"/>
            </a:pPr>
            <a:r>
              <a:rPr lang="en-US" dirty="0">
                <a:solidFill>
                  <a:schemeClr val="accent6"/>
                </a:solidFill>
              </a:rPr>
              <a:t>Provide ongoing training to workers so they are equipped with contemporary information to protect children from harm. This training should cover safe practices, identifying risks, listening to children, managing disclosures, and effective reporting. </a:t>
            </a:r>
          </a:p>
          <a:p>
            <a:pPr marL="285750" indent="-285750">
              <a:spcBef>
                <a:spcPts val="0"/>
              </a:spcBef>
              <a:buClr>
                <a:srgbClr val="74E7C2"/>
              </a:buClr>
              <a:buFont typeface="Arial" panose="020B0604020202020204" pitchFamily="34" charset="0"/>
              <a:buChar char="•"/>
            </a:pPr>
            <a:r>
              <a:rPr lang="en-US" dirty="0">
                <a:solidFill>
                  <a:schemeClr val="accent6"/>
                </a:solidFill>
              </a:rPr>
              <a:t>Treat outcomes of audits as opportunities to improve—audit findings must lead to a measurable action plan with clear responsibilities, timelines and progress indicators.</a:t>
            </a:r>
          </a:p>
        </p:txBody>
      </p:sp>
      <p:sp>
        <p:nvSpPr>
          <p:cNvPr id="5" name="Freeform 8">
            <a:extLst>
              <a:ext uri="{FF2B5EF4-FFF2-40B4-BE49-F238E27FC236}">
                <a16:creationId xmlns:a16="http://schemas.microsoft.com/office/drawing/2014/main" id="{F215D906-67D1-B1C8-5EB1-E6377DEDE013}"/>
              </a:ext>
            </a:extLst>
          </p:cNvPr>
          <p:cNvSpPr/>
          <p:nvPr/>
        </p:nvSpPr>
        <p:spPr>
          <a:xfrm rot="10800000">
            <a:off x="6079019" y="4581128"/>
            <a:ext cx="3960441" cy="1888540"/>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6" name="Content Placeholder 4">
            <a:extLst>
              <a:ext uri="{FF2B5EF4-FFF2-40B4-BE49-F238E27FC236}">
                <a16:creationId xmlns:a16="http://schemas.microsoft.com/office/drawing/2014/main" id="{1E9DE59E-3BE2-2AE8-2DE2-6CEE0737E56F}"/>
              </a:ext>
            </a:extLst>
          </p:cNvPr>
          <p:cNvSpPr txBox="1">
            <a:spLocks/>
          </p:cNvSpPr>
          <p:nvPr/>
        </p:nvSpPr>
        <p:spPr>
          <a:xfrm>
            <a:off x="6564138" y="4931298"/>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Based on what you have heard about this Standard, </a:t>
            </a:r>
            <a:r>
              <a:rPr lang="en-GB" b="1" dirty="0"/>
              <a:t>discuss the actions you need to take </a:t>
            </a:r>
            <a:r>
              <a:rPr lang="en-GB" dirty="0"/>
              <a:t>to implement it in your organisation</a:t>
            </a:r>
          </a:p>
        </p:txBody>
      </p:sp>
    </p:spTree>
    <p:extLst>
      <p:ext uri="{BB962C8B-B14F-4D97-AF65-F5344CB8AC3E}">
        <p14:creationId xmlns:p14="http://schemas.microsoft.com/office/powerpoint/2010/main" val="38787515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15F1-F4DF-F103-DFF4-BA14AEB7DFC1}"/>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778E3E0F-9D3F-8C47-308D-B19757912096}"/>
              </a:ext>
            </a:extLst>
          </p:cNvPr>
          <p:cNvSpPr/>
          <p:nvPr/>
        </p:nvSpPr>
        <p:spPr>
          <a:xfrm>
            <a:off x="0" y="0"/>
            <a:ext cx="12192000" cy="69573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 name="Slide Number Placeholder 52">
            <a:extLst>
              <a:ext uri="{FF2B5EF4-FFF2-40B4-BE49-F238E27FC236}">
                <a16:creationId xmlns:a16="http://schemas.microsoft.com/office/drawing/2014/main" id="{D0FD7A5E-4FD0-4C58-F436-014FC2B6B2B0}"/>
              </a:ext>
            </a:extLst>
          </p:cNvPr>
          <p:cNvSpPr txBox="1">
            <a:spLocks/>
          </p:cNvSpPr>
          <p:nvPr/>
        </p:nvSpPr>
        <p:spPr>
          <a:xfrm>
            <a:off x="11367095" y="6462969"/>
            <a:ext cx="344805" cy="153888"/>
          </a:xfrm>
          <a:prstGeom prst="rect">
            <a:avLst/>
          </a:prstGeom>
        </p:spPr>
        <p:txBody>
          <a:bodyPr vert="horz" lIns="0" tIns="0" rIns="0" bIns="0" rtlCol="0" anchor="ctr">
            <a:spAutoFit/>
          </a:bodyPr>
          <a:lstStyle>
            <a:defPPr>
              <a:defRPr lang="en-US"/>
            </a:defPPr>
            <a:lvl1pPr marL="0" algn="r" defTabSz="914400" rtl="0" eaLnBrk="1" latinLnBrk="0" hangingPunct="1">
              <a:defRPr sz="1000" b="1" i="0" kern="1200">
                <a:solidFill>
                  <a:schemeClr val="accent6"/>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ABE44-7D15-AD4D-9BEF-116E758BCB02}" type="slidenum">
              <a:rPr lang="en-US" smtClean="0"/>
              <a:pPr/>
              <a:t>36</a:t>
            </a:fld>
            <a:endParaRPr lang="en-US" dirty="0"/>
          </a:p>
        </p:txBody>
      </p:sp>
      <p:pic>
        <p:nvPicPr>
          <p:cNvPr id="10242" name="Picture 2">
            <a:hlinkClick r:id="rId3"/>
            <a:extLst>
              <a:ext uri="{FF2B5EF4-FFF2-40B4-BE49-F238E27FC236}">
                <a16:creationId xmlns:a16="http://schemas.microsoft.com/office/drawing/2014/main" id="{96B11AC4-5EC2-4582-C6B7-B8C56BE0E1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607" b="13368"/>
          <a:stretch>
            <a:fillRect/>
          </a:stretch>
        </p:blipFill>
        <p:spPr bwMode="auto">
          <a:xfrm>
            <a:off x="755264" y="513627"/>
            <a:ext cx="10681472" cy="5930137"/>
          </a:xfrm>
          <a:prstGeom prst="roundRect">
            <a:avLst>
              <a:gd name="adj" fmla="val 4167"/>
            </a:avLst>
          </a:prstGeom>
          <a:solidFill>
            <a:srgbClr val="FFFFFF"/>
          </a:solidFill>
          <a:ln w="76200" cap="sq">
            <a:solidFill>
              <a:srgbClr val="EBECED"/>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2" name="Freeform 8">
            <a:extLst>
              <a:ext uri="{FF2B5EF4-FFF2-40B4-BE49-F238E27FC236}">
                <a16:creationId xmlns:a16="http://schemas.microsoft.com/office/drawing/2014/main" id="{FB731A62-D853-2DE5-87CB-1E6F65C04C97}"/>
              </a:ext>
            </a:extLst>
          </p:cNvPr>
          <p:cNvSpPr/>
          <p:nvPr/>
        </p:nvSpPr>
        <p:spPr>
          <a:xfrm rot="10800000">
            <a:off x="6971054" y="4622555"/>
            <a:ext cx="5112571" cy="2235445"/>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3" name="TextBox 12">
            <a:extLst>
              <a:ext uri="{FF2B5EF4-FFF2-40B4-BE49-F238E27FC236}">
                <a16:creationId xmlns:a16="http://schemas.microsoft.com/office/drawing/2014/main" id="{CC0A67EC-9148-DE83-9C81-96C1211FE2A0}"/>
              </a:ext>
            </a:extLst>
          </p:cNvPr>
          <p:cNvSpPr txBox="1"/>
          <p:nvPr/>
        </p:nvSpPr>
        <p:spPr>
          <a:xfrm>
            <a:off x="6971054" y="4853100"/>
            <a:ext cx="4837866" cy="1661993"/>
          </a:xfrm>
          <a:prstGeom prst="rect">
            <a:avLst/>
          </a:prstGeom>
          <a:noFill/>
        </p:spPr>
        <p:txBody>
          <a:bodyPr wrap="square" rtlCol="0">
            <a:spAutoFit/>
          </a:bodyPr>
          <a:lstStyle/>
          <a:p>
            <a:pPr algn="ctr"/>
            <a:r>
              <a:rPr lang="en-US" sz="2000" b="1" dirty="0"/>
              <a:t>Watch the video then discuss:</a:t>
            </a:r>
          </a:p>
          <a:p>
            <a:pPr algn="ctr"/>
            <a:endParaRPr lang="en-US" dirty="0"/>
          </a:p>
          <a:p>
            <a:pPr marL="755650" lvl="1" indent="-285750">
              <a:spcAft>
                <a:spcPts val="600"/>
              </a:spcAft>
              <a:buFont typeface="Arial" panose="020B0604020202020204" pitchFamily="34" charset="0"/>
              <a:buChar char="•"/>
            </a:pPr>
            <a:r>
              <a:rPr lang="en-US" dirty="0"/>
              <a:t>What do we do well?</a:t>
            </a:r>
          </a:p>
          <a:p>
            <a:pPr marL="755650" lvl="1" indent="-285750">
              <a:spcAft>
                <a:spcPts val="600"/>
              </a:spcAft>
              <a:buFont typeface="Arial" panose="020B0604020202020204" pitchFamily="34" charset="0"/>
              <a:buChar char="•"/>
            </a:pPr>
            <a:r>
              <a:rPr lang="en-US" dirty="0"/>
              <a:t>Where could we improve?</a:t>
            </a:r>
          </a:p>
          <a:p>
            <a:pPr marL="755650" lvl="1" indent="-285750">
              <a:spcAft>
                <a:spcPts val="600"/>
              </a:spcAft>
              <a:buFont typeface="Arial" panose="020B0604020202020204" pitchFamily="34" charset="0"/>
              <a:buChar char="•"/>
            </a:pPr>
            <a:r>
              <a:rPr lang="en-US" dirty="0"/>
              <a:t>What is currently missing or not done?</a:t>
            </a:r>
            <a:endParaRPr lang="en-AU" dirty="0"/>
          </a:p>
        </p:txBody>
      </p:sp>
      <p:sp>
        <p:nvSpPr>
          <p:cNvPr id="15" name="TextBox 14">
            <a:extLst>
              <a:ext uri="{FF2B5EF4-FFF2-40B4-BE49-F238E27FC236}">
                <a16:creationId xmlns:a16="http://schemas.microsoft.com/office/drawing/2014/main" id="{FA1CE75E-07DA-51F7-6C20-9087FF76B1FE}"/>
              </a:ext>
            </a:extLst>
          </p:cNvPr>
          <p:cNvSpPr txBox="1"/>
          <p:nvPr/>
        </p:nvSpPr>
        <p:spPr>
          <a:xfrm>
            <a:off x="911424" y="6515093"/>
            <a:ext cx="6048672" cy="369332"/>
          </a:xfrm>
          <a:prstGeom prst="rect">
            <a:avLst/>
          </a:prstGeom>
          <a:noFill/>
        </p:spPr>
        <p:txBody>
          <a:bodyPr wrap="square" rtlCol="0">
            <a:spAutoFit/>
          </a:bodyPr>
          <a:lstStyle/>
          <a:p>
            <a:r>
              <a:rPr lang="en-GB" dirty="0">
                <a:solidFill>
                  <a:schemeClr val="accent6"/>
                </a:solidFill>
              </a:rPr>
              <a:t>WATCH </a:t>
            </a:r>
            <a:r>
              <a:rPr lang="en-GB" dirty="0">
                <a:solidFill>
                  <a:schemeClr val="accent6"/>
                </a:solidFill>
                <a:hlinkClick r:id="rId7">
                  <a:extLst>
                    <a:ext uri="{A12FA001-AC4F-418D-AE19-62706E023703}">
                      <ahyp:hlinkClr xmlns:ahyp="http://schemas.microsoft.com/office/drawing/2018/hyperlinkcolor" val="tx"/>
                    </a:ext>
                  </a:extLst>
                </a:hlinkClick>
              </a:rPr>
              <a:t>Standard 10: Policy and procedures</a:t>
            </a:r>
            <a:endParaRPr lang="en-AU" dirty="0">
              <a:solidFill>
                <a:schemeClr val="accent6"/>
              </a:solidFill>
            </a:endParaRPr>
          </a:p>
        </p:txBody>
      </p:sp>
    </p:spTree>
    <p:extLst>
      <p:ext uri="{BB962C8B-B14F-4D97-AF65-F5344CB8AC3E}">
        <p14:creationId xmlns:p14="http://schemas.microsoft.com/office/powerpoint/2010/main" val="493438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5D4F68-63D2-A8E3-AF51-707ADD8869FD}"/>
            </a:ext>
          </a:extLst>
        </p:cNvPr>
        <p:cNvGrpSpPr/>
        <p:nvPr/>
      </p:nvGrpSpPr>
      <p:grpSpPr>
        <a:xfrm>
          <a:off x="0" y="0"/>
          <a:ext cx="0" cy="0"/>
          <a:chOff x="0" y="0"/>
          <a:chExt cx="0" cy="0"/>
        </a:xfrm>
      </p:grpSpPr>
      <p:grpSp>
        <p:nvGrpSpPr>
          <p:cNvPr id="19" name="Group 18">
            <a:extLst>
              <a:ext uri="{FF2B5EF4-FFF2-40B4-BE49-F238E27FC236}">
                <a16:creationId xmlns:a16="http://schemas.microsoft.com/office/drawing/2014/main" id="{28735454-A064-5AF0-103D-3C05923C3C46}"/>
              </a:ext>
            </a:extLst>
          </p:cNvPr>
          <p:cNvGrpSpPr/>
          <p:nvPr/>
        </p:nvGrpSpPr>
        <p:grpSpPr>
          <a:xfrm>
            <a:off x="-27940" y="0"/>
            <a:ext cx="12219940" cy="6858000"/>
            <a:chOff x="-27940" y="0"/>
            <a:chExt cx="12219940" cy="6858000"/>
          </a:xfrm>
        </p:grpSpPr>
        <p:sp>
          <p:nvSpPr>
            <p:cNvPr id="2" name="Rectangle 1">
              <a:extLst>
                <a:ext uri="{FF2B5EF4-FFF2-40B4-BE49-F238E27FC236}">
                  <a16:creationId xmlns:a16="http://schemas.microsoft.com/office/drawing/2014/main" id="{B020A168-4BA0-137F-608E-22D16B268017}"/>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Freeform 3">
              <a:extLst>
                <a:ext uri="{FF2B5EF4-FFF2-40B4-BE49-F238E27FC236}">
                  <a16:creationId xmlns:a16="http://schemas.microsoft.com/office/drawing/2014/main" id="{EADCB60A-41E6-874C-846C-10E0A33FD081}"/>
                </a:ext>
              </a:extLst>
            </p:cNvPr>
            <p:cNvSpPr/>
            <p:nvPr/>
          </p:nvSpPr>
          <p:spPr>
            <a:xfrm>
              <a:off x="-27940" y="0"/>
              <a:ext cx="5111844" cy="5304058"/>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60018" t="-54401"/>
              </a:stretch>
            </a:blipFill>
          </p:spPr>
          <p:txBody>
            <a:bodyPr/>
            <a:lstStyle/>
            <a:p>
              <a:endParaRPr lang="en-AU" sz="1200" noProof="0" dirty="0"/>
            </a:p>
          </p:txBody>
        </p:sp>
      </p:grpSp>
      <p:pic>
        <p:nvPicPr>
          <p:cNvPr id="23" name="Picture 22" descr="A white dot design on a black background&#10;&#10;AI-generated content may be incorrect.">
            <a:extLst>
              <a:ext uri="{FF2B5EF4-FFF2-40B4-BE49-F238E27FC236}">
                <a16:creationId xmlns:a16="http://schemas.microsoft.com/office/drawing/2014/main" id="{A676C1F7-B33B-5EAE-D261-4F4036783B0C}"/>
              </a:ext>
            </a:extLst>
          </p:cNvPr>
          <p:cNvPicPr>
            <a:picLocks noChangeAspect="1"/>
          </p:cNvPicPr>
          <p:nvPr/>
        </p:nvPicPr>
        <p:blipFill>
          <a:blip r:embed="rId4">
            <a:alphaModFix amt="50000"/>
          </a:blip>
          <a:stretch>
            <a:fillRect/>
          </a:stretch>
        </p:blipFill>
        <p:spPr>
          <a:xfrm rot="1940979">
            <a:off x="5809063" y="-1034401"/>
            <a:ext cx="8346096" cy="8346096"/>
          </a:xfrm>
          <a:prstGeom prst="rect">
            <a:avLst/>
          </a:prstGeom>
        </p:spPr>
      </p:pic>
      <p:grpSp>
        <p:nvGrpSpPr>
          <p:cNvPr id="5" name="Group 4">
            <a:extLst>
              <a:ext uri="{FF2B5EF4-FFF2-40B4-BE49-F238E27FC236}">
                <a16:creationId xmlns:a16="http://schemas.microsoft.com/office/drawing/2014/main" id="{D75C0A45-BFFE-DF03-F0A1-C3BB692842A1}"/>
              </a:ext>
            </a:extLst>
          </p:cNvPr>
          <p:cNvGrpSpPr/>
          <p:nvPr/>
        </p:nvGrpSpPr>
        <p:grpSpPr>
          <a:xfrm>
            <a:off x="335409" y="167536"/>
            <a:ext cx="11376491" cy="2215941"/>
            <a:chOff x="335409" y="167536"/>
            <a:chExt cx="11376491" cy="2215941"/>
          </a:xfrm>
        </p:grpSpPr>
        <p:sp>
          <p:nvSpPr>
            <p:cNvPr id="8" name="Freeform 5">
              <a:extLst>
                <a:ext uri="{FF2B5EF4-FFF2-40B4-BE49-F238E27FC236}">
                  <a16:creationId xmlns:a16="http://schemas.microsoft.com/office/drawing/2014/main" id="{8E2F827D-69E4-1B64-F6A9-2CBAC8D3A2F0}"/>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6">
              <a:extLst>
                <a:ext uri="{FF2B5EF4-FFF2-40B4-BE49-F238E27FC236}">
                  <a16:creationId xmlns:a16="http://schemas.microsoft.com/office/drawing/2014/main" id="{57735E1B-39E5-A472-311A-146EAAE17A26}"/>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7" name="Group 16">
            <a:extLst>
              <a:ext uri="{FF2B5EF4-FFF2-40B4-BE49-F238E27FC236}">
                <a16:creationId xmlns:a16="http://schemas.microsoft.com/office/drawing/2014/main" id="{F4B8ADC6-F5F9-EFAD-1EF5-FE419DEC4C5F}"/>
              </a:ext>
            </a:extLst>
          </p:cNvPr>
          <p:cNvGrpSpPr/>
          <p:nvPr/>
        </p:nvGrpSpPr>
        <p:grpSpPr>
          <a:xfrm>
            <a:off x="6280628" y="2519914"/>
            <a:ext cx="5619463" cy="4111188"/>
            <a:chOff x="6280628" y="2519914"/>
            <a:chExt cx="5619463" cy="4111188"/>
          </a:xfrm>
        </p:grpSpPr>
        <p:sp>
          <p:nvSpPr>
            <p:cNvPr id="11" name="Freeform 9">
              <a:extLst>
                <a:ext uri="{FF2B5EF4-FFF2-40B4-BE49-F238E27FC236}">
                  <a16:creationId xmlns:a16="http://schemas.microsoft.com/office/drawing/2014/main" id="{B99E0FFC-2CED-9223-4C06-96DAFB6F5D52}"/>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3" name="Freeform 9">
              <a:extLst>
                <a:ext uri="{FF2B5EF4-FFF2-40B4-BE49-F238E27FC236}">
                  <a16:creationId xmlns:a16="http://schemas.microsoft.com/office/drawing/2014/main" id="{1DC9BBFD-AB65-CA70-3790-DA31180A7524}"/>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8" name="Group 17">
            <a:extLst>
              <a:ext uri="{FF2B5EF4-FFF2-40B4-BE49-F238E27FC236}">
                <a16:creationId xmlns:a16="http://schemas.microsoft.com/office/drawing/2014/main" id="{DFE168D1-43CF-377D-3AD6-19942D174A4B}"/>
              </a:ext>
            </a:extLst>
          </p:cNvPr>
          <p:cNvGrpSpPr/>
          <p:nvPr/>
        </p:nvGrpSpPr>
        <p:grpSpPr>
          <a:xfrm>
            <a:off x="560275" y="2587282"/>
            <a:ext cx="5420955" cy="3804482"/>
            <a:chOff x="560275" y="2587282"/>
            <a:chExt cx="5420955" cy="3804482"/>
          </a:xfrm>
        </p:grpSpPr>
        <p:sp>
          <p:nvSpPr>
            <p:cNvPr id="15" name="Freeform 8">
              <a:extLst>
                <a:ext uri="{FF2B5EF4-FFF2-40B4-BE49-F238E27FC236}">
                  <a16:creationId xmlns:a16="http://schemas.microsoft.com/office/drawing/2014/main" id="{A6018374-FF7E-1DB0-7F86-9CBD27ED20C9}"/>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6" name="Freeform 8">
              <a:extLst>
                <a:ext uri="{FF2B5EF4-FFF2-40B4-BE49-F238E27FC236}">
                  <a16:creationId xmlns:a16="http://schemas.microsoft.com/office/drawing/2014/main" id="{9BEBE2AC-AE90-484E-B585-57E8B25226B0}"/>
                </a:ext>
              </a:extLst>
            </p:cNvPr>
            <p:cNvSpPr/>
            <p:nvPr/>
          </p:nvSpPr>
          <p:spPr>
            <a:xfrm rot="10800000">
              <a:off x="560275" y="2746667"/>
              <a:ext cx="5420955" cy="3645097"/>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4" name="Title 13">
            <a:extLst>
              <a:ext uri="{FF2B5EF4-FFF2-40B4-BE49-F238E27FC236}">
                <a16:creationId xmlns:a16="http://schemas.microsoft.com/office/drawing/2014/main" id="{670F4561-427E-3F81-882E-4EAB70F5B834}"/>
              </a:ext>
            </a:extLst>
          </p:cNvPr>
          <p:cNvSpPr>
            <a:spLocks noGrp="1"/>
          </p:cNvSpPr>
          <p:nvPr>
            <p:ph type="title"/>
          </p:nvPr>
        </p:nvSpPr>
        <p:spPr>
          <a:xfrm>
            <a:off x="982939" y="873205"/>
            <a:ext cx="2188553" cy="861774"/>
          </a:xfrm>
        </p:spPr>
        <p:txBody>
          <a:bodyPr/>
          <a:lstStyle/>
          <a:p>
            <a:r>
              <a:rPr lang="en-US" dirty="0">
                <a:solidFill>
                  <a:schemeClr val="accent6"/>
                </a:solidFill>
              </a:rPr>
              <a:t>Scenario</a:t>
            </a:r>
            <a:r>
              <a:rPr lang="en-US" sz="2400" dirty="0"/>
              <a:t> </a:t>
            </a:r>
          </a:p>
        </p:txBody>
      </p:sp>
      <p:sp>
        <p:nvSpPr>
          <p:cNvPr id="12" name="Text Placeholder 11">
            <a:extLst>
              <a:ext uri="{FF2B5EF4-FFF2-40B4-BE49-F238E27FC236}">
                <a16:creationId xmlns:a16="http://schemas.microsoft.com/office/drawing/2014/main" id="{5B99D2D1-53AA-E47C-CE62-1848E9FCBEE9}"/>
              </a:ext>
            </a:extLst>
          </p:cNvPr>
          <p:cNvSpPr>
            <a:spLocks noGrp="1"/>
          </p:cNvSpPr>
          <p:nvPr>
            <p:ph type="body" sz="quarter" idx="13"/>
          </p:nvPr>
        </p:nvSpPr>
        <p:spPr>
          <a:xfrm>
            <a:off x="3273940" y="777084"/>
            <a:ext cx="7344816" cy="731208"/>
          </a:xfrm>
        </p:spPr>
        <p:txBody>
          <a:bodyPr/>
          <a:lstStyle/>
          <a:p>
            <a:r>
              <a:rPr lang="en-US" sz="1800" dirty="0">
                <a:solidFill>
                  <a:schemeClr val="accent6"/>
                </a:solidFill>
              </a:rPr>
              <a:t>An organisation engages an external worker to deliver a program or service to children. The service could include a sports coach, music teacher, allied health professionals, etc.</a:t>
            </a:r>
            <a:endParaRPr lang="en-AU" sz="1800" dirty="0">
              <a:solidFill>
                <a:schemeClr val="accent6"/>
              </a:solidFill>
            </a:endParaRPr>
          </a:p>
        </p:txBody>
      </p:sp>
      <p:sp>
        <p:nvSpPr>
          <p:cNvPr id="53" name="Slide Number Placeholder 52">
            <a:extLst>
              <a:ext uri="{FF2B5EF4-FFF2-40B4-BE49-F238E27FC236}">
                <a16:creationId xmlns:a16="http://schemas.microsoft.com/office/drawing/2014/main" id="{62DA22CC-6D36-0AE6-EEEF-210EFDBDC8C7}"/>
              </a:ext>
            </a:extLst>
          </p:cNvPr>
          <p:cNvSpPr>
            <a:spLocks noGrp="1"/>
          </p:cNvSpPr>
          <p:nvPr>
            <p:ph type="sldNum" sz="quarter" idx="4"/>
          </p:nvPr>
        </p:nvSpPr>
        <p:spPr/>
        <p:txBody>
          <a:bodyPr/>
          <a:lstStyle/>
          <a:p>
            <a:fld id="{118ABE44-7D15-AD4D-9BEF-116E758BCB02}" type="slidenum">
              <a:rPr lang="en-US" smtClean="0"/>
              <a:pPr/>
              <a:t>37</a:t>
            </a:fld>
            <a:endParaRPr lang="en-US" dirty="0"/>
          </a:p>
        </p:txBody>
      </p:sp>
      <p:sp>
        <p:nvSpPr>
          <p:cNvPr id="4" name="Footer Placeholder 3">
            <a:extLst>
              <a:ext uri="{FF2B5EF4-FFF2-40B4-BE49-F238E27FC236}">
                <a16:creationId xmlns:a16="http://schemas.microsoft.com/office/drawing/2014/main" id="{752D3B01-7EBD-CBB3-A250-5594EBEF4B0E}"/>
              </a:ext>
            </a:extLst>
          </p:cNvPr>
          <p:cNvSpPr>
            <a:spLocks noGrp="1"/>
          </p:cNvSpPr>
          <p:nvPr>
            <p:ph type="ftr" sz="quarter" idx="3"/>
          </p:nvPr>
        </p:nvSpPr>
        <p:spPr/>
        <p:txBody>
          <a:bodyPr/>
          <a:lstStyle/>
          <a:p>
            <a:r>
              <a:rPr lang="en-US"/>
              <a:t>Insert document title</a:t>
            </a:r>
            <a:endParaRPr lang="en-US" dirty="0"/>
          </a:p>
        </p:txBody>
      </p:sp>
      <p:sp>
        <p:nvSpPr>
          <p:cNvPr id="6" name="Content Placeholder 12">
            <a:extLst>
              <a:ext uri="{FF2B5EF4-FFF2-40B4-BE49-F238E27FC236}">
                <a16:creationId xmlns:a16="http://schemas.microsoft.com/office/drawing/2014/main" id="{8E61F60F-AC2E-41F1-C4B5-94481D0AB7F1}"/>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20" name="Rectangle 19">
            <a:extLst>
              <a:ext uri="{FF2B5EF4-FFF2-40B4-BE49-F238E27FC236}">
                <a16:creationId xmlns:a16="http://schemas.microsoft.com/office/drawing/2014/main" id="{FCC65283-AAC5-7ECD-EE93-BBB44D24A67E}"/>
              </a:ext>
            </a:extLst>
          </p:cNvPr>
          <p:cNvSpPr/>
          <p:nvPr/>
        </p:nvSpPr>
        <p:spPr>
          <a:xfrm>
            <a:off x="6616133" y="2492896"/>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chemeClr val="accent6">
                  <a:lumMod val="65000"/>
                </a:schemeClr>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chemeClr val="accent6">
                  <a:lumMod val="65000"/>
                </a:schemeClr>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chemeClr val="accent6">
                  <a:lumMod val="65000"/>
                </a:schemeClr>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chemeClr val="accent6">
                  <a:lumMod val="65000"/>
                </a:schemeClr>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chemeClr val="accent6">
                  <a:lumMod val="65000"/>
                </a:schemeClr>
              </a:buClr>
              <a:buFont typeface="Arial" panose="020B0604020202020204" pitchFamily="34" charset="0"/>
              <a:buChar char="•"/>
            </a:pPr>
            <a:r>
              <a:rPr lang="en-AU" sz="1600" dirty="0">
                <a:solidFill>
                  <a:schemeClr val="tx1"/>
                </a:solidFill>
              </a:rPr>
              <a:t>What do you need to develop to fill any gaps?</a:t>
            </a:r>
          </a:p>
        </p:txBody>
      </p:sp>
      <p:sp>
        <p:nvSpPr>
          <p:cNvPr id="21" name="Content Placeholder 12">
            <a:extLst>
              <a:ext uri="{FF2B5EF4-FFF2-40B4-BE49-F238E27FC236}">
                <a16:creationId xmlns:a16="http://schemas.microsoft.com/office/drawing/2014/main" id="{DDF48A0E-07FE-DDE5-EAA2-5FAE70F43835}"/>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chemeClr val="accent6">
                  <a:lumMod val="65000"/>
                </a:schemeClr>
              </a:buClr>
              <a:buFont typeface="Arial" panose="020B0604020202020204" pitchFamily="34" charset="0"/>
              <a:buChar char="•"/>
            </a:pPr>
            <a:r>
              <a:rPr lang="en-AU" dirty="0"/>
              <a:t>How does Child Safe Standard 10 apply? </a:t>
            </a:r>
          </a:p>
          <a:p>
            <a:pPr marL="285750" lvl="0" indent="-285750">
              <a:lnSpc>
                <a:spcPct val="100000"/>
              </a:lnSpc>
              <a:spcBef>
                <a:spcPts val="600"/>
              </a:spcBef>
              <a:spcAft>
                <a:spcPts val="0"/>
              </a:spcAft>
              <a:buClr>
                <a:schemeClr val="accent6">
                  <a:lumMod val="65000"/>
                </a:schemeClr>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chemeClr val="accent6">
                  <a:lumMod val="65000"/>
                </a:schemeClr>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chemeClr val="accent6">
                  <a:lumMod val="65000"/>
                </a:schemeClr>
              </a:buClr>
              <a:buFont typeface="Arial" panose="020B0604020202020204" pitchFamily="34" charset="0"/>
              <a:buChar char="•"/>
            </a:pPr>
            <a:r>
              <a:rPr lang="en-AU" dirty="0"/>
              <a:t>What reflection and feedback processes could be implemented to ensure you are continuously improving?</a:t>
            </a:r>
          </a:p>
        </p:txBody>
      </p:sp>
    </p:spTree>
    <p:extLst>
      <p:ext uri="{BB962C8B-B14F-4D97-AF65-F5344CB8AC3E}">
        <p14:creationId xmlns:p14="http://schemas.microsoft.com/office/powerpoint/2010/main" val="936368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D345B1-A737-6700-F719-B3A159602334}"/>
            </a:ext>
          </a:extLst>
        </p:cNvPr>
        <p:cNvGrpSpPr/>
        <p:nvPr/>
      </p:nvGrpSpPr>
      <p:grpSpPr>
        <a:xfrm>
          <a:off x="0" y="0"/>
          <a:ext cx="0" cy="0"/>
          <a:chOff x="0" y="0"/>
          <a:chExt cx="0" cy="0"/>
        </a:xfrm>
      </p:grpSpPr>
      <p:pic>
        <p:nvPicPr>
          <p:cNvPr id="23" name="Picture Placeholder 22">
            <a:extLst>
              <a:ext uri="{FF2B5EF4-FFF2-40B4-BE49-F238E27FC236}">
                <a16:creationId xmlns:a16="http://schemas.microsoft.com/office/drawing/2014/main" id="{E5EF1502-A1FD-24FD-2BC8-D6771F302ED7}"/>
              </a:ext>
            </a:extLst>
          </p:cNvPr>
          <p:cNvPicPr>
            <a:picLocks noGrp="1" noChangeAspect="1"/>
          </p:cNvPicPr>
          <p:nvPr>
            <p:ph type="pic" sz="quarter" idx="18"/>
          </p:nvPr>
        </p:nvPicPr>
        <p:blipFill>
          <a:blip r:embed="rId3"/>
          <a:srcRect l="30382" r="11362"/>
          <a:stretch>
            <a:fillRect/>
          </a:stretch>
        </p:blipFill>
        <p:spPr>
          <a:xfrm>
            <a:off x="6197755" y="-1"/>
            <a:ext cx="5994245" cy="6858000"/>
          </a:xfrm>
        </p:spPr>
      </p:pic>
      <p:sp>
        <p:nvSpPr>
          <p:cNvPr id="14" name="Title 13">
            <a:extLst>
              <a:ext uri="{FF2B5EF4-FFF2-40B4-BE49-F238E27FC236}">
                <a16:creationId xmlns:a16="http://schemas.microsoft.com/office/drawing/2014/main" id="{E9C38EDE-948A-6D57-25F4-4C35C536C866}"/>
              </a:ext>
            </a:extLst>
          </p:cNvPr>
          <p:cNvSpPr>
            <a:spLocks noGrp="1"/>
          </p:cNvSpPr>
          <p:nvPr>
            <p:ph type="title"/>
          </p:nvPr>
        </p:nvSpPr>
        <p:spPr>
          <a:xfrm>
            <a:off x="480099" y="475200"/>
            <a:ext cx="4247749" cy="430887"/>
          </a:xfrm>
        </p:spPr>
        <p:txBody>
          <a:bodyPr/>
          <a:lstStyle/>
          <a:p>
            <a:r>
              <a:rPr lang="en-US" dirty="0"/>
              <a:t>Key takeaways</a:t>
            </a:r>
          </a:p>
        </p:txBody>
      </p:sp>
      <p:sp>
        <p:nvSpPr>
          <p:cNvPr id="53" name="Slide Number Placeholder 52">
            <a:extLst>
              <a:ext uri="{FF2B5EF4-FFF2-40B4-BE49-F238E27FC236}">
                <a16:creationId xmlns:a16="http://schemas.microsoft.com/office/drawing/2014/main" id="{B3B8D892-16F1-1D66-691B-29FA338C4343}"/>
              </a:ext>
            </a:extLst>
          </p:cNvPr>
          <p:cNvSpPr>
            <a:spLocks noGrp="1"/>
          </p:cNvSpPr>
          <p:nvPr>
            <p:ph type="sldNum" sz="quarter" idx="4"/>
          </p:nvPr>
        </p:nvSpPr>
        <p:spPr/>
        <p:txBody>
          <a:bodyPr/>
          <a:lstStyle/>
          <a:p>
            <a:fld id="{118ABE44-7D15-AD4D-9BEF-116E758BCB02}" type="slidenum">
              <a:rPr lang="en-US" smtClean="0"/>
              <a:pPr/>
              <a:t>38</a:t>
            </a:fld>
            <a:endParaRPr lang="en-US" dirty="0"/>
          </a:p>
        </p:txBody>
      </p:sp>
      <p:sp>
        <p:nvSpPr>
          <p:cNvPr id="7" name="Content Placeholder 12">
            <a:extLst>
              <a:ext uri="{FF2B5EF4-FFF2-40B4-BE49-F238E27FC236}">
                <a16:creationId xmlns:a16="http://schemas.microsoft.com/office/drawing/2014/main" id="{7C25E496-B34A-09CD-0005-5E843B9C730E}"/>
              </a:ext>
            </a:extLst>
          </p:cNvPr>
          <p:cNvSpPr txBox="1">
            <a:spLocks/>
          </p:cNvSpPr>
          <p:nvPr/>
        </p:nvSpPr>
        <p:spPr>
          <a:xfrm>
            <a:off x="480099" y="1414248"/>
            <a:ext cx="5514147" cy="4968552"/>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Font typeface="Arial" panose="020B0604020202020204" pitchFamily="34" charset="0"/>
              <a:buChar char="•"/>
            </a:pPr>
            <a:r>
              <a:rPr lang="en-US" dirty="0">
                <a:solidFill>
                  <a:schemeClr val="accent6"/>
                </a:solidFill>
              </a:rPr>
              <a:t>The organisation remains responsible for ensuring child‑safe practices, even when services are delivered by external providers.</a:t>
            </a:r>
          </a:p>
          <a:p>
            <a:pPr marL="285750" indent="-285750">
              <a:spcBef>
                <a:spcPts val="0"/>
              </a:spcBef>
              <a:buFont typeface="Arial" panose="020B0604020202020204" pitchFamily="34" charset="0"/>
              <a:buChar char="•"/>
            </a:pPr>
            <a:r>
              <a:rPr lang="en-US" dirty="0">
                <a:solidFill>
                  <a:schemeClr val="accent6"/>
                </a:solidFill>
              </a:rPr>
              <a:t>All external contractors should be provided with an appropriate induction that details expectations around interacting with children, </a:t>
            </a:r>
            <a:r>
              <a:rPr lang="en-US" dirty="0" err="1">
                <a:solidFill>
                  <a:schemeClr val="accent6"/>
                </a:solidFill>
              </a:rPr>
              <a:t>recognising</a:t>
            </a:r>
            <a:r>
              <a:rPr lang="en-US" dirty="0">
                <a:solidFill>
                  <a:schemeClr val="accent6"/>
                </a:solidFill>
              </a:rPr>
              <a:t> signs or risks of harm, and knowing how and where to report concerns.</a:t>
            </a:r>
          </a:p>
          <a:p>
            <a:pPr marL="285750" indent="-285750">
              <a:spcBef>
                <a:spcPts val="0"/>
              </a:spcBef>
              <a:buFont typeface="Arial" panose="020B0604020202020204" pitchFamily="34" charset="0"/>
              <a:buChar char="•"/>
            </a:pPr>
            <a:r>
              <a:rPr lang="en-US" dirty="0">
                <a:solidFill>
                  <a:schemeClr val="accent6"/>
                </a:solidFill>
              </a:rPr>
              <a:t>Ensure internal staff who oversee contractors understand their supervisory and reporting responsibilities.</a:t>
            </a:r>
          </a:p>
          <a:p>
            <a:pPr marL="285750" indent="-285750">
              <a:spcBef>
                <a:spcPts val="0"/>
              </a:spcBef>
              <a:buFont typeface="Arial" panose="020B0604020202020204" pitchFamily="34" charset="0"/>
              <a:buChar char="•"/>
            </a:pPr>
            <a:r>
              <a:rPr lang="en-US" dirty="0">
                <a:solidFill>
                  <a:schemeClr val="accent6"/>
                </a:solidFill>
              </a:rPr>
              <a:t>Details of contractors who engage with children should be maintained as part of corporate records.</a:t>
            </a:r>
          </a:p>
          <a:p>
            <a:pPr marL="285750" indent="-285750">
              <a:spcBef>
                <a:spcPts val="0"/>
              </a:spcBef>
              <a:buFont typeface="Arial" panose="020B0604020202020204" pitchFamily="34" charset="0"/>
              <a:buChar char="•"/>
            </a:pPr>
            <a:r>
              <a:rPr lang="en-US" dirty="0">
                <a:solidFill>
                  <a:schemeClr val="accent6"/>
                </a:solidFill>
              </a:rPr>
              <a:t>Establish a process to review external service arrangements to identify successes, learnings and risks, and drive continuous improvement.</a:t>
            </a:r>
          </a:p>
        </p:txBody>
      </p:sp>
      <p:sp>
        <p:nvSpPr>
          <p:cNvPr id="5" name="Freeform 8">
            <a:extLst>
              <a:ext uri="{FF2B5EF4-FFF2-40B4-BE49-F238E27FC236}">
                <a16:creationId xmlns:a16="http://schemas.microsoft.com/office/drawing/2014/main" id="{CC9AF5B9-DFB6-A368-D59F-3E05DCC195BE}"/>
              </a:ext>
            </a:extLst>
          </p:cNvPr>
          <p:cNvSpPr/>
          <p:nvPr/>
        </p:nvSpPr>
        <p:spPr>
          <a:xfrm rot="10800000">
            <a:off x="6468268" y="4611261"/>
            <a:ext cx="3960441" cy="2005596"/>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6" name="Content Placeholder 4">
            <a:extLst>
              <a:ext uri="{FF2B5EF4-FFF2-40B4-BE49-F238E27FC236}">
                <a16:creationId xmlns:a16="http://schemas.microsoft.com/office/drawing/2014/main" id="{B4867C26-5F71-241B-CE20-D48D896779E7}"/>
              </a:ext>
            </a:extLst>
          </p:cNvPr>
          <p:cNvSpPr txBox="1">
            <a:spLocks/>
          </p:cNvSpPr>
          <p:nvPr/>
        </p:nvSpPr>
        <p:spPr>
          <a:xfrm>
            <a:off x="6953386" y="4961431"/>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Based on what you have heard about this Standard, </a:t>
            </a:r>
            <a:r>
              <a:rPr lang="en-GB" b="1" dirty="0"/>
              <a:t>discuss the actions you need to take </a:t>
            </a:r>
            <a:r>
              <a:rPr lang="en-GB" dirty="0"/>
              <a:t>to implement it in your organisation</a:t>
            </a:r>
          </a:p>
        </p:txBody>
      </p:sp>
    </p:spTree>
    <p:extLst>
      <p:ext uri="{BB962C8B-B14F-4D97-AF65-F5344CB8AC3E}">
        <p14:creationId xmlns:p14="http://schemas.microsoft.com/office/powerpoint/2010/main" val="21499304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B5914-4D91-1A97-941B-D354FFE5D123}"/>
            </a:ext>
          </a:extLst>
        </p:cNvPr>
        <p:cNvGrpSpPr/>
        <p:nvPr/>
      </p:nvGrpSpPr>
      <p:grpSpPr>
        <a:xfrm>
          <a:off x="0" y="0"/>
          <a:ext cx="0" cy="0"/>
          <a:chOff x="0" y="0"/>
          <a:chExt cx="0" cy="0"/>
        </a:xfrm>
      </p:grpSpPr>
      <p:grpSp>
        <p:nvGrpSpPr>
          <p:cNvPr id="25" name="Group 24">
            <a:extLst>
              <a:ext uri="{FF2B5EF4-FFF2-40B4-BE49-F238E27FC236}">
                <a16:creationId xmlns:a16="http://schemas.microsoft.com/office/drawing/2014/main" id="{F6EA8D44-61F2-37E1-A38B-AB64B79A9FB7}"/>
              </a:ext>
            </a:extLst>
          </p:cNvPr>
          <p:cNvGrpSpPr/>
          <p:nvPr/>
        </p:nvGrpSpPr>
        <p:grpSpPr>
          <a:xfrm>
            <a:off x="-11863" y="0"/>
            <a:ext cx="12203863" cy="6858000"/>
            <a:chOff x="-11863" y="0"/>
            <a:chExt cx="12203863" cy="6858000"/>
          </a:xfrm>
        </p:grpSpPr>
        <p:sp>
          <p:nvSpPr>
            <p:cNvPr id="26" name="Rectangle 25">
              <a:extLst>
                <a:ext uri="{FF2B5EF4-FFF2-40B4-BE49-F238E27FC236}">
                  <a16:creationId xmlns:a16="http://schemas.microsoft.com/office/drawing/2014/main" id="{567DE331-829B-D82C-FAB4-7D1E03E2DBDA}"/>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Freeform 3">
              <a:extLst>
                <a:ext uri="{FF2B5EF4-FFF2-40B4-BE49-F238E27FC236}">
                  <a16:creationId xmlns:a16="http://schemas.microsoft.com/office/drawing/2014/main" id="{6D7D34C9-923D-D6A2-D9F4-0A0B3520924D}"/>
                </a:ext>
              </a:extLst>
            </p:cNvPr>
            <p:cNvSpPr/>
            <p:nvPr/>
          </p:nvSpPr>
          <p:spPr>
            <a:xfrm>
              <a:off x="-11863" y="0"/>
              <a:ext cx="5095767" cy="5304058"/>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60522" t="-54401" r="-1"/>
              </a:stretch>
            </a:blipFill>
          </p:spPr>
          <p:txBody>
            <a:bodyPr/>
            <a:lstStyle/>
            <a:p>
              <a:endParaRPr lang="en-AU" sz="1200" noProof="0" dirty="0"/>
            </a:p>
          </p:txBody>
        </p:sp>
      </p:grpSp>
      <p:sp>
        <p:nvSpPr>
          <p:cNvPr id="4" name="Footer Placeholder 3">
            <a:extLst>
              <a:ext uri="{FF2B5EF4-FFF2-40B4-BE49-F238E27FC236}">
                <a16:creationId xmlns:a16="http://schemas.microsoft.com/office/drawing/2014/main" id="{808FF1E0-0768-A727-6961-E37A1410FB93}"/>
              </a:ext>
            </a:extLst>
          </p:cNvPr>
          <p:cNvSpPr>
            <a:spLocks noGrp="1"/>
          </p:cNvSpPr>
          <p:nvPr>
            <p:ph type="ftr" sz="quarter" idx="3"/>
          </p:nvPr>
        </p:nvSpPr>
        <p:spPr/>
        <p:txBody>
          <a:bodyPr/>
          <a:lstStyle/>
          <a:p>
            <a:r>
              <a:rPr lang="en-US"/>
              <a:t>Insert document title</a:t>
            </a:r>
            <a:endParaRPr lang="en-US" dirty="0"/>
          </a:p>
        </p:txBody>
      </p:sp>
      <p:sp>
        <p:nvSpPr>
          <p:cNvPr id="6" name="Content Placeholder 12">
            <a:extLst>
              <a:ext uri="{FF2B5EF4-FFF2-40B4-BE49-F238E27FC236}">
                <a16:creationId xmlns:a16="http://schemas.microsoft.com/office/drawing/2014/main" id="{D35FFA3C-8AAB-53B7-B600-D51AEB85E744}"/>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grpSp>
        <p:nvGrpSpPr>
          <p:cNvPr id="5" name="Group 4">
            <a:extLst>
              <a:ext uri="{FF2B5EF4-FFF2-40B4-BE49-F238E27FC236}">
                <a16:creationId xmlns:a16="http://schemas.microsoft.com/office/drawing/2014/main" id="{7B5AA631-BA11-4464-2218-9123AFB80DC3}"/>
              </a:ext>
            </a:extLst>
          </p:cNvPr>
          <p:cNvGrpSpPr/>
          <p:nvPr/>
        </p:nvGrpSpPr>
        <p:grpSpPr>
          <a:xfrm>
            <a:off x="335409" y="167536"/>
            <a:ext cx="11376491" cy="2215941"/>
            <a:chOff x="335409" y="167536"/>
            <a:chExt cx="11376491" cy="2215941"/>
          </a:xfrm>
        </p:grpSpPr>
        <p:sp>
          <p:nvSpPr>
            <p:cNvPr id="8" name="Freeform 5">
              <a:extLst>
                <a:ext uri="{FF2B5EF4-FFF2-40B4-BE49-F238E27FC236}">
                  <a16:creationId xmlns:a16="http://schemas.microsoft.com/office/drawing/2014/main" id="{84B023D8-E809-6DF6-5931-04CFB2947C6E}"/>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6">
              <a:extLst>
                <a:ext uri="{FF2B5EF4-FFF2-40B4-BE49-F238E27FC236}">
                  <a16:creationId xmlns:a16="http://schemas.microsoft.com/office/drawing/2014/main" id="{B3FAA169-5CC9-816C-6E19-DA3F77F02E08}"/>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1" name="Group 10">
            <a:extLst>
              <a:ext uri="{FF2B5EF4-FFF2-40B4-BE49-F238E27FC236}">
                <a16:creationId xmlns:a16="http://schemas.microsoft.com/office/drawing/2014/main" id="{37D36556-26A3-4494-08B1-19E7D628BE14}"/>
              </a:ext>
            </a:extLst>
          </p:cNvPr>
          <p:cNvGrpSpPr/>
          <p:nvPr/>
        </p:nvGrpSpPr>
        <p:grpSpPr>
          <a:xfrm>
            <a:off x="6280628" y="2519914"/>
            <a:ext cx="5619463" cy="4111188"/>
            <a:chOff x="6280628" y="2519914"/>
            <a:chExt cx="5619463" cy="4111188"/>
          </a:xfrm>
        </p:grpSpPr>
        <p:sp>
          <p:nvSpPr>
            <p:cNvPr id="13" name="Freeform 9">
              <a:extLst>
                <a:ext uri="{FF2B5EF4-FFF2-40B4-BE49-F238E27FC236}">
                  <a16:creationId xmlns:a16="http://schemas.microsoft.com/office/drawing/2014/main" id="{F59D4DC4-3BB6-427D-CBC3-5DAF9666E47D}"/>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5" name="Freeform 9">
              <a:extLst>
                <a:ext uri="{FF2B5EF4-FFF2-40B4-BE49-F238E27FC236}">
                  <a16:creationId xmlns:a16="http://schemas.microsoft.com/office/drawing/2014/main" id="{A00D9318-B773-BFFC-1421-AED28C9593E8}"/>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grpSp>
        <p:nvGrpSpPr>
          <p:cNvPr id="16" name="Group 15">
            <a:extLst>
              <a:ext uri="{FF2B5EF4-FFF2-40B4-BE49-F238E27FC236}">
                <a16:creationId xmlns:a16="http://schemas.microsoft.com/office/drawing/2014/main" id="{18F8349F-978E-EE29-1D31-59FA3C00EB50}"/>
              </a:ext>
            </a:extLst>
          </p:cNvPr>
          <p:cNvGrpSpPr/>
          <p:nvPr/>
        </p:nvGrpSpPr>
        <p:grpSpPr>
          <a:xfrm>
            <a:off x="560275" y="2587282"/>
            <a:ext cx="5420955" cy="3478894"/>
            <a:chOff x="560275" y="2587282"/>
            <a:chExt cx="5420955" cy="3804482"/>
          </a:xfrm>
        </p:grpSpPr>
        <p:sp>
          <p:nvSpPr>
            <p:cNvPr id="17" name="Freeform 8">
              <a:extLst>
                <a:ext uri="{FF2B5EF4-FFF2-40B4-BE49-F238E27FC236}">
                  <a16:creationId xmlns:a16="http://schemas.microsoft.com/office/drawing/2014/main" id="{1B2FDCAD-8A06-79F6-FF96-9ECF0E402DD7}"/>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8" name="Freeform 8">
              <a:extLst>
                <a:ext uri="{FF2B5EF4-FFF2-40B4-BE49-F238E27FC236}">
                  <a16:creationId xmlns:a16="http://schemas.microsoft.com/office/drawing/2014/main" id="{F2AD44EB-810C-E20D-B800-7A02D48727AE}"/>
                </a:ext>
              </a:extLst>
            </p:cNvPr>
            <p:cNvSpPr/>
            <p:nvPr/>
          </p:nvSpPr>
          <p:spPr>
            <a:xfrm rot="10800000">
              <a:off x="560275" y="2746667"/>
              <a:ext cx="5420955" cy="3645097"/>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9" name="Title 13">
            <a:extLst>
              <a:ext uri="{FF2B5EF4-FFF2-40B4-BE49-F238E27FC236}">
                <a16:creationId xmlns:a16="http://schemas.microsoft.com/office/drawing/2014/main" id="{D42876B6-CC86-ECA1-1BFB-DE1757FD14E4}"/>
              </a:ext>
            </a:extLst>
          </p:cNvPr>
          <p:cNvSpPr>
            <a:spLocks noGrp="1"/>
          </p:cNvSpPr>
          <p:nvPr>
            <p:ph type="title"/>
          </p:nvPr>
        </p:nvSpPr>
        <p:spPr>
          <a:xfrm>
            <a:off x="982939" y="873205"/>
            <a:ext cx="2188553" cy="861774"/>
          </a:xfrm>
        </p:spPr>
        <p:txBody>
          <a:bodyPr/>
          <a:lstStyle/>
          <a:p>
            <a:r>
              <a:rPr lang="en-US" dirty="0">
                <a:solidFill>
                  <a:schemeClr val="accent6"/>
                </a:solidFill>
              </a:rPr>
              <a:t>Scenario</a:t>
            </a:r>
            <a:r>
              <a:rPr lang="en-US" sz="2400" dirty="0"/>
              <a:t> </a:t>
            </a:r>
          </a:p>
        </p:txBody>
      </p:sp>
      <p:sp>
        <p:nvSpPr>
          <p:cNvPr id="22" name="Content Placeholder 12">
            <a:extLst>
              <a:ext uri="{FF2B5EF4-FFF2-40B4-BE49-F238E27FC236}">
                <a16:creationId xmlns:a16="http://schemas.microsoft.com/office/drawing/2014/main" id="{538137FC-E475-75C5-F5E5-A9CB076AFB31}"/>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23" name="Rectangle 22">
            <a:extLst>
              <a:ext uri="{FF2B5EF4-FFF2-40B4-BE49-F238E27FC236}">
                <a16:creationId xmlns:a16="http://schemas.microsoft.com/office/drawing/2014/main" id="{39324F15-43EE-3BB6-6C11-9D4CDAAF59D6}"/>
              </a:ext>
            </a:extLst>
          </p:cNvPr>
          <p:cNvSpPr/>
          <p:nvPr/>
        </p:nvSpPr>
        <p:spPr>
          <a:xfrm>
            <a:off x="6547386" y="2431124"/>
            <a:ext cx="5095767" cy="436510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chemeClr val="accent6">
                  <a:lumMod val="65000"/>
                </a:schemeClr>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chemeClr val="accent6">
                  <a:lumMod val="65000"/>
                </a:schemeClr>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chemeClr val="accent6">
                  <a:lumMod val="65000"/>
                </a:schemeClr>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chemeClr val="accent6">
                  <a:lumMod val="65000"/>
                </a:schemeClr>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chemeClr val="accent6">
                  <a:lumMod val="65000"/>
                </a:schemeClr>
              </a:buClr>
              <a:buFont typeface="Arial" panose="020B0604020202020204" pitchFamily="34" charset="0"/>
              <a:buChar char="•"/>
            </a:pPr>
            <a:r>
              <a:rPr lang="en-AU" sz="1600" dirty="0">
                <a:solidFill>
                  <a:schemeClr val="tx1"/>
                </a:solidFill>
              </a:rPr>
              <a:t>What do you need to develop to fill any gaps?</a:t>
            </a:r>
          </a:p>
        </p:txBody>
      </p:sp>
      <p:sp>
        <p:nvSpPr>
          <p:cNvPr id="24" name="Content Placeholder 12">
            <a:extLst>
              <a:ext uri="{FF2B5EF4-FFF2-40B4-BE49-F238E27FC236}">
                <a16:creationId xmlns:a16="http://schemas.microsoft.com/office/drawing/2014/main" id="{3FC3DFC5-1E61-E13C-748B-76467FF10E1A}"/>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chemeClr val="accent6">
                  <a:lumMod val="65000"/>
                </a:schemeClr>
              </a:buClr>
              <a:buFont typeface="Arial" panose="020B0604020202020204" pitchFamily="34" charset="0"/>
              <a:buChar char="•"/>
            </a:pPr>
            <a:r>
              <a:rPr lang="en-AU" dirty="0"/>
              <a:t>How does Child Safe Standard 10 apply? </a:t>
            </a:r>
          </a:p>
          <a:p>
            <a:pPr marL="285750" lvl="0" indent="-285750">
              <a:lnSpc>
                <a:spcPct val="100000"/>
              </a:lnSpc>
              <a:spcBef>
                <a:spcPts val="600"/>
              </a:spcBef>
              <a:spcAft>
                <a:spcPts val="0"/>
              </a:spcAft>
              <a:buClr>
                <a:schemeClr val="accent6">
                  <a:lumMod val="65000"/>
                </a:schemeClr>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chemeClr val="accent6">
                  <a:lumMod val="65000"/>
                </a:schemeClr>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chemeClr val="accent6">
                  <a:lumMod val="65000"/>
                </a:schemeClr>
              </a:buClr>
              <a:buFont typeface="Arial" panose="020B0604020202020204" pitchFamily="34" charset="0"/>
              <a:buChar char="•"/>
            </a:pPr>
            <a:r>
              <a:rPr lang="en-AU" dirty="0"/>
              <a:t>What reflection and feedback processes could be implemented to ensure you are continuously improving?</a:t>
            </a:r>
          </a:p>
        </p:txBody>
      </p:sp>
      <p:sp>
        <p:nvSpPr>
          <p:cNvPr id="12" name="Text Placeholder 11">
            <a:extLst>
              <a:ext uri="{FF2B5EF4-FFF2-40B4-BE49-F238E27FC236}">
                <a16:creationId xmlns:a16="http://schemas.microsoft.com/office/drawing/2014/main" id="{6D5886F5-E773-9F2C-3322-1631C08919CD}"/>
              </a:ext>
            </a:extLst>
          </p:cNvPr>
          <p:cNvSpPr>
            <a:spLocks noGrp="1"/>
          </p:cNvSpPr>
          <p:nvPr>
            <p:ph type="body" sz="quarter" idx="13"/>
          </p:nvPr>
        </p:nvSpPr>
        <p:spPr>
          <a:xfrm>
            <a:off x="3071664" y="791824"/>
            <a:ext cx="8303733" cy="1035906"/>
          </a:xfrm>
        </p:spPr>
        <p:txBody>
          <a:bodyPr/>
          <a:lstStyle/>
          <a:p>
            <a:r>
              <a:rPr lang="en-US" sz="1800" dirty="0">
                <a:solidFill>
                  <a:schemeClr val="accent6"/>
                </a:solidFill>
              </a:rPr>
              <a:t>An organisation engages an external contractor to do some maintenance on their building (for example, painting or plumbing). The contractors will only have incidental contact with children. They will be on site for five days.</a:t>
            </a:r>
            <a:endParaRPr lang="en-AU" sz="1800" dirty="0">
              <a:solidFill>
                <a:schemeClr val="accent6"/>
              </a:solidFill>
            </a:endParaRPr>
          </a:p>
        </p:txBody>
      </p:sp>
      <p:pic>
        <p:nvPicPr>
          <p:cNvPr id="28" name="Picture 27" descr="A white dot design on a black background&#10;&#10;AI-generated content may be incorrect.">
            <a:extLst>
              <a:ext uri="{FF2B5EF4-FFF2-40B4-BE49-F238E27FC236}">
                <a16:creationId xmlns:a16="http://schemas.microsoft.com/office/drawing/2014/main" id="{554914F0-3571-8532-49DE-47F62D0265C5}"/>
              </a:ext>
            </a:extLst>
          </p:cNvPr>
          <p:cNvPicPr>
            <a:picLocks noChangeAspect="1"/>
          </p:cNvPicPr>
          <p:nvPr/>
        </p:nvPicPr>
        <p:blipFill>
          <a:blip r:embed="rId16">
            <a:alphaModFix amt="50000"/>
          </a:blip>
          <a:srcRect t="26546" r="15255"/>
          <a:stretch>
            <a:fillRect/>
          </a:stretch>
        </p:blipFill>
        <p:spPr>
          <a:xfrm rot="8687076">
            <a:off x="2995615" y="2601100"/>
            <a:ext cx="4651869" cy="4032064"/>
          </a:xfrm>
          <a:prstGeom prst="rect">
            <a:avLst/>
          </a:prstGeom>
        </p:spPr>
      </p:pic>
    </p:spTree>
    <p:extLst>
      <p:ext uri="{BB962C8B-B14F-4D97-AF65-F5344CB8AC3E}">
        <p14:creationId xmlns:p14="http://schemas.microsoft.com/office/powerpoint/2010/main" val="3382278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DB85B0-CE12-EDBA-937D-5E2ED6BE66FB}"/>
            </a:ext>
          </a:extLst>
        </p:cNvPr>
        <p:cNvGrpSpPr/>
        <p:nvPr/>
      </p:nvGrpSpPr>
      <p:grpSpPr>
        <a:xfrm>
          <a:off x="0" y="0"/>
          <a:ext cx="0" cy="0"/>
          <a:chOff x="0" y="0"/>
          <a:chExt cx="0" cy="0"/>
        </a:xfrm>
      </p:grpSpPr>
      <p:sp>
        <p:nvSpPr>
          <p:cNvPr id="2" name="Subtitle 1">
            <a:extLst>
              <a:ext uri="{FF2B5EF4-FFF2-40B4-BE49-F238E27FC236}">
                <a16:creationId xmlns:a16="http://schemas.microsoft.com/office/drawing/2014/main" id="{24E3748D-6292-F2E5-F57E-9B45E81B916A}"/>
              </a:ext>
            </a:extLst>
          </p:cNvPr>
          <p:cNvSpPr>
            <a:spLocks noGrp="1"/>
          </p:cNvSpPr>
          <p:nvPr>
            <p:ph type="subTitle" idx="1"/>
          </p:nvPr>
        </p:nvSpPr>
        <p:spPr>
          <a:xfrm>
            <a:off x="551384" y="3546501"/>
            <a:ext cx="7848600" cy="738234"/>
          </a:xfrm>
        </p:spPr>
        <p:txBody>
          <a:bodyPr/>
          <a:lstStyle/>
          <a:p>
            <a:r>
              <a:rPr lang="en-US" dirty="0"/>
              <a:t>Videos, scenarios and reflective discussions</a:t>
            </a:r>
          </a:p>
        </p:txBody>
      </p:sp>
      <p:sp>
        <p:nvSpPr>
          <p:cNvPr id="3" name="Title 2">
            <a:extLst>
              <a:ext uri="{FF2B5EF4-FFF2-40B4-BE49-F238E27FC236}">
                <a16:creationId xmlns:a16="http://schemas.microsoft.com/office/drawing/2014/main" id="{F7C87C44-1C09-9E31-B600-B0DFA0666B69}"/>
              </a:ext>
            </a:extLst>
          </p:cNvPr>
          <p:cNvSpPr>
            <a:spLocks noGrp="1"/>
          </p:cNvSpPr>
          <p:nvPr>
            <p:ph type="title"/>
          </p:nvPr>
        </p:nvSpPr>
        <p:spPr>
          <a:xfrm>
            <a:off x="482885" y="2798908"/>
            <a:ext cx="7845091" cy="730969"/>
          </a:xfrm>
        </p:spPr>
        <p:txBody>
          <a:bodyPr/>
          <a:lstStyle/>
          <a:p>
            <a:r>
              <a:rPr lang="en-US" dirty="0"/>
              <a:t>Learn and reflect</a:t>
            </a:r>
          </a:p>
        </p:txBody>
      </p:sp>
    </p:spTree>
    <p:extLst>
      <p:ext uri="{BB962C8B-B14F-4D97-AF65-F5344CB8AC3E}">
        <p14:creationId xmlns:p14="http://schemas.microsoft.com/office/powerpoint/2010/main" val="15464497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4A456-C45A-F6C8-E7CF-15B292F73E92}"/>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C40F16CF-24C6-AD42-1B83-F6A187A2460D}"/>
              </a:ext>
            </a:extLst>
          </p:cNvPr>
          <p:cNvSpPr>
            <a:spLocks noGrp="1"/>
          </p:cNvSpPr>
          <p:nvPr>
            <p:ph type="title"/>
          </p:nvPr>
        </p:nvSpPr>
        <p:spPr>
          <a:xfrm>
            <a:off x="480099" y="475200"/>
            <a:ext cx="4247749" cy="430887"/>
          </a:xfrm>
        </p:spPr>
        <p:txBody>
          <a:bodyPr/>
          <a:lstStyle/>
          <a:p>
            <a:r>
              <a:rPr lang="en-US" dirty="0"/>
              <a:t>Key takeaways</a:t>
            </a:r>
          </a:p>
        </p:txBody>
      </p:sp>
      <p:sp>
        <p:nvSpPr>
          <p:cNvPr id="53" name="Slide Number Placeholder 52">
            <a:extLst>
              <a:ext uri="{FF2B5EF4-FFF2-40B4-BE49-F238E27FC236}">
                <a16:creationId xmlns:a16="http://schemas.microsoft.com/office/drawing/2014/main" id="{C30CD8D6-0E2B-1F13-950C-53B998EC7BDB}"/>
              </a:ext>
            </a:extLst>
          </p:cNvPr>
          <p:cNvSpPr>
            <a:spLocks noGrp="1"/>
          </p:cNvSpPr>
          <p:nvPr>
            <p:ph type="sldNum" sz="quarter" idx="4"/>
          </p:nvPr>
        </p:nvSpPr>
        <p:spPr/>
        <p:txBody>
          <a:bodyPr/>
          <a:lstStyle/>
          <a:p>
            <a:endParaRPr lang="en-US" dirty="0"/>
          </a:p>
        </p:txBody>
      </p:sp>
      <p:sp>
        <p:nvSpPr>
          <p:cNvPr id="7" name="Content Placeholder 12">
            <a:extLst>
              <a:ext uri="{FF2B5EF4-FFF2-40B4-BE49-F238E27FC236}">
                <a16:creationId xmlns:a16="http://schemas.microsoft.com/office/drawing/2014/main" id="{47ED1C41-484C-777A-1257-D2E3F2DAF64C}"/>
              </a:ext>
            </a:extLst>
          </p:cNvPr>
          <p:cNvSpPr txBox="1">
            <a:spLocks/>
          </p:cNvSpPr>
          <p:nvPr/>
        </p:nvSpPr>
        <p:spPr>
          <a:xfrm>
            <a:off x="407369" y="1225039"/>
            <a:ext cx="5400600" cy="4968552"/>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spcBef>
                <a:spcPts val="0"/>
              </a:spcBef>
              <a:buFont typeface="Arial" panose="020B0604020202020204" pitchFamily="34" charset="0"/>
              <a:buChar char="•"/>
            </a:pPr>
            <a:r>
              <a:rPr lang="en-US" dirty="0">
                <a:solidFill>
                  <a:schemeClr val="accent6"/>
                </a:solidFill>
              </a:rPr>
              <a:t>Leaders must ensure child‑safe expectations apply to everyone on site, including short‑term contractors.</a:t>
            </a:r>
          </a:p>
          <a:p>
            <a:pPr marL="285750" indent="-285750">
              <a:spcBef>
                <a:spcPts val="0"/>
              </a:spcBef>
              <a:buFont typeface="Arial" panose="020B0604020202020204" pitchFamily="34" charset="0"/>
              <a:buChar char="•"/>
            </a:pPr>
            <a:r>
              <a:rPr lang="en-US" dirty="0">
                <a:solidFill>
                  <a:schemeClr val="accent6"/>
                </a:solidFill>
              </a:rPr>
              <a:t>Internal staff must understand how to manage and monitor contractors safely, including who is responsible for oversight and how to respond to concerns.</a:t>
            </a:r>
          </a:p>
          <a:p>
            <a:pPr marL="285750" indent="-285750">
              <a:spcBef>
                <a:spcPts val="0"/>
              </a:spcBef>
              <a:buFont typeface="Arial" panose="020B0604020202020204" pitchFamily="34" charset="0"/>
              <a:buChar char="•"/>
            </a:pPr>
            <a:r>
              <a:rPr lang="en-US" dirty="0">
                <a:solidFill>
                  <a:schemeClr val="accent6"/>
                </a:solidFill>
              </a:rPr>
              <a:t>Contractors should be clearly briefed on expected behaviour, unacceptable conduct, and reporting obligations.</a:t>
            </a:r>
          </a:p>
          <a:p>
            <a:pPr marL="285750" indent="-285750">
              <a:spcBef>
                <a:spcPts val="0"/>
              </a:spcBef>
              <a:buFont typeface="Arial" panose="020B0604020202020204" pitchFamily="34" charset="0"/>
              <a:buChar char="•"/>
            </a:pPr>
            <a:r>
              <a:rPr lang="en-US" dirty="0">
                <a:solidFill>
                  <a:schemeClr val="accent6"/>
                </a:solidFill>
              </a:rPr>
              <a:t>Conduct a risk assessment before work begins and continually assess dynamic risks, implementing mitigations as required.</a:t>
            </a:r>
          </a:p>
          <a:p>
            <a:pPr marL="285750" indent="-285750">
              <a:spcBef>
                <a:spcPts val="0"/>
              </a:spcBef>
              <a:buFont typeface="Arial" panose="020B0604020202020204" pitchFamily="34" charset="0"/>
              <a:buChar char="•"/>
            </a:pPr>
            <a:r>
              <a:rPr lang="en-US" dirty="0">
                <a:solidFill>
                  <a:schemeClr val="accent6"/>
                </a:solidFill>
              </a:rPr>
              <a:t>Treat each contractor engagement as an opportunity to review and improve contractor management and risk processes.</a:t>
            </a:r>
          </a:p>
        </p:txBody>
      </p:sp>
      <p:pic>
        <p:nvPicPr>
          <p:cNvPr id="9" name="Picture Placeholder 8" descr="A person's legs in a grassy field&#10;&#10;AI-generated content may be incorrect.">
            <a:extLst>
              <a:ext uri="{FF2B5EF4-FFF2-40B4-BE49-F238E27FC236}">
                <a16:creationId xmlns:a16="http://schemas.microsoft.com/office/drawing/2014/main" id="{EAD6A2F4-0ACD-74F9-BC2B-D7BAB3F2F289}"/>
              </a:ext>
            </a:extLst>
          </p:cNvPr>
          <p:cNvPicPr>
            <a:picLocks noGrp="1" noChangeAspect="1"/>
          </p:cNvPicPr>
          <p:nvPr>
            <p:ph type="pic" sz="quarter" idx="18"/>
          </p:nvPr>
        </p:nvPicPr>
        <p:blipFill>
          <a:blip r:embed="rId3"/>
          <a:srcRect l="11487" r="30255"/>
          <a:stretch>
            <a:fillRect/>
          </a:stretch>
        </p:blipFill>
        <p:spPr>
          <a:xfrm>
            <a:off x="6197755" y="-1"/>
            <a:ext cx="5994245" cy="6858000"/>
          </a:xfrm>
        </p:spPr>
      </p:pic>
      <p:sp>
        <p:nvSpPr>
          <p:cNvPr id="10" name="Freeform 8">
            <a:extLst>
              <a:ext uri="{FF2B5EF4-FFF2-40B4-BE49-F238E27FC236}">
                <a16:creationId xmlns:a16="http://schemas.microsoft.com/office/drawing/2014/main" id="{CDD2F275-CD69-2492-F9C1-BEB3B8A30163}"/>
              </a:ext>
            </a:extLst>
          </p:cNvPr>
          <p:cNvSpPr/>
          <p:nvPr/>
        </p:nvSpPr>
        <p:spPr>
          <a:xfrm rot="10800000">
            <a:off x="8112223" y="4634748"/>
            <a:ext cx="3960441" cy="1828221"/>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1" name="Content Placeholder 4">
            <a:extLst>
              <a:ext uri="{FF2B5EF4-FFF2-40B4-BE49-F238E27FC236}">
                <a16:creationId xmlns:a16="http://schemas.microsoft.com/office/drawing/2014/main" id="{C0F5AFEF-3759-F13F-E359-4391716A129E}"/>
              </a:ext>
            </a:extLst>
          </p:cNvPr>
          <p:cNvSpPr txBox="1">
            <a:spLocks/>
          </p:cNvSpPr>
          <p:nvPr/>
        </p:nvSpPr>
        <p:spPr>
          <a:xfrm>
            <a:off x="8597342" y="4984918"/>
            <a:ext cx="3256234" cy="153837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Based on what you have heard about this Standard, </a:t>
            </a:r>
            <a:r>
              <a:rPr lang="en-GB" b="1" dirty="0"/>
              <a:t>discuss the actions you need to take </a:t>
            </a:r>
            <a:r>
              <a:rPr lang="en-GB" dirty="0"/>
              <a:t>to implement it in your organisation</a:t>
            </a:r>
          </a:p>
        </p:txBody>
      </p:sp>
    </p:spTree>
    <p:extLst>
      <p:ext uri="{BB962C8B-B14F-4D97-AF65-F5344CB8AC3E}">
        <p14:creationId xmlns:p14="http://schemas.microsoft.com/office/powerpoint/2010/main" val="42561540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E725B62-3AA8-D043-0FD9-E9EC8A9D3F10}"/>
              </a:ext>
            </a:extLst>
          </p:cNvPr>
          <p:cNvSpPr>
            <a:spLocks noGrp="1"/>
          </p:cNvSpPr>
          <p:nvPr>
            <p:ph type="title"/>
          </p:nvPr>
        </p:nvSpPr>
        <p:spPr>
          <a:xfrm>
            <a:off x="480099" y="475200"/>
            <a:ext cx="4636167" cy="430887"/>
          </a:xfrm>
        </p:spPr>
        <p:txBody>
          <a:bodyPr/>
          <a:lstStyle/>
          <a:p>
            <a:r>
              <a:rPr lang="en-US" dirty="0"/>
              <a:t>The Universal Principle</a:t>
            </a:r>
            <a:endParaRPr lang="en-AU" dirty="0"/>
          </a:p>
        </p:txBody>
      </p:sp>
      <p:sp>
        <p:nvSpPr>
          <p:cNvPr id="6" name="Slide Number Placeholder 5">
            <a:extLst>
              <a:ext uri="{FF2B5EF4-FFF2-40B4-BE49-F238E27FC236}">
                <a16:creationId xmlns:a16="http://schemas.microsoft.com/office/drawing/2014/main" id="{CDACE666-C632-2DE3-C285-9FDA305613E3}"/>
              </a:ext>
            </a:extLst>
          </p:cNvPr>
          <p:cNvSpPr>
            <a:spLocks noGrp="1"/>
          </p:cNvSpPr>
          <p:nvPr>
            <p:ph type="sldNum" sz="quarter" idx="4"/>
          </p:nvPr>
        </p:nvSpPr>
        <p:spPr/>
        <p:txBody>
          <a:bodyPr/>
          <a:lstStyle/>
          <a:p>
            <a:fld id="{118ABE44-7D15-AD4D-9BEF-116E758BCB02}" type="slidenum">
              <a:rPr lang="en-US" smtClean="0"/>
              <a:pPr/>
              <a:t>41</a:t>
            </a:fld>
            <a:endParaRPr lang="en-US" dirty="0"/>
          </a:p>
        </p:txBody>
      </p:sp>
      <p:sp>
        <p:nvSpPr>
          <p:cNvPr id="2" name="Content Placeholder 2">
            <a:extLst>
              <a:ext uri="{FF2B5EF4-FFF2-40B4-BE49-F238E27FC236}">
                <a16:creationId xmlns:a16="http://schemas.microsoft.com/office/drawing/2014/main" id="{ED49C0F7-F9D5-F6B2-4B31-A0C82B6C086B}"/>
              </a:ext>
            </a:extLst>
          </p:cNvPr>
          <p:cNvSpPr>
            <a:spLocks noGrp="1"/>
          </p:cNvSpPr>
          <p:nvPr>
            <p:ph sz="quarter" idx="17"/>
          </p:nvPr>
        </p:nvSpPr>
        <p:spPr>
          <a:xfrm>
            <a:off x="480099" y="1196752"/>
            <a:ext cx="6120631" cy="6224781"/>
          </a:xfrm>
        </p:spPr>
        <p:txBody>
          <a:bodyPr/>
          <a:lstStyle/>
          <a:p>
            <a:r>
              <a:rPr lang="en-GB" dirty="0"/>
              <a:t>When implementing the Child Safe Standards, organisations also need to create environments that promote and uphold the right to cultural safety for Aboriginal and Torres Strait Islander children. This is known in the legislation as the Universal Principle.</a:t>
            </a:r>
          </a:p>
          <a:p>
            <a:r>
              <a:rPr lang="en-GB" dirty="0"/>
              <a:t>There’s no one-size-fits-all approach, but generally speaking, culturally safe environments have some things in common:</a:t>
            </a:r>
          </a:p>
          <a:p>
            <a:pPr marL="285750" indent="-285750">
              <a:buClr>
                <a:srgbClr val="31D4FF"/>
              </a:buClr>
              <a:buFont typeface="Arial" panose="020B0604020202020204" pitchFamily="34" charset="0"/>
              <a:buChar char="•"/>
            </a:pPr>
            <a:r>
              <a:rPr lang="en-GB" dirty="0"/>
              <a:t>Aboriginal and Torres Strait Islander peoples feel welcome, valued, safe, included and respected</a:t>
            </a:r>
          </a:p>
          <a:p>
            <a:pPr marL="285750" indent="-285750">
              <a:buClr>
                <a:srgbClr val="31D4FF"/>
              </a:buClr>
              <a:buFont typeface="Arial" panose="020B0604020202020204" pitchFamily="34" charset="0"/>
              <a:buChar char="•"/>
            </a:pPr>
            <a:r>
              <a:rPr lang="en-GB" dirty="0"/>
              <a:t>leaders consider cultural safety as part of daily operations</a:t>
            </a:r>
          </a:p>
          <a:p>
            <a:pPr marL="285750" indent="-285750">
              <a:buClr>
                <a:srgbClr val="31D4FF"/>
              </a:buClr>
              <a:buFont typeface="Arial" panose="020B0604020202020204" pitchFamily="34" charset="0"/>
              <a:buChar char="•"/>
            </a:pPr>
            <a:r>
              <a:rPr lang="en-GB" dirty="0"/>
              <a:t>people and policies prevent and address racism and discrimination</a:t>
            </a:r>
          </a:p>
          <a:p>
            <a:pPr marL="285750" indent="-285750">
              <a:buClr>
                <a:srgbClr val="31D4FF"/>
              </a:buClr>
              <a:buFont typeface="Arial" panose="020B0604020202020204" pitchFamily="34" charset="0"/>
              <a:buChar char="•"/>
            </a:pPr>
            <a:r>
              <a:rPr lang="en-GB" dirty="0"/>
              <a:t>Aboriginal and Torres Strait Islander children are meaningfully involved in the decisions that affect them</a:t>
            </a:r>
          </a:p>
          <a:p>
            <a:pPr marL="285750" indent="-285750">
              <a:buClr>
                <a:srgbClr val="31D4FF"/>
              </a:buClr>
              <a:buFont typeface="Arial" panose="020B0604020202020204" pitchFamily="34" charset="0"/>
              <a:buChar char="•"/>
            </a:pPr>
            <a:r>
              <a:rPr lang="en-GB" dirty="0"/>
              <a:t>Aboriginal and Torres Strait Islander peoples define and measure cultural safety.</a:t>
            </a:r>
          </a:p>
          <a:p>
            <a:endParaRPr lang="en-GB" dirty="0"/>
          </a:p>
          <a:p>
            <a:endParaRPr lang="en-AU" dirty="0"/>
          </a:p>
        </p:txBody>
      </p:sp>
      <p:pic>
        <p:nvPicPr>
          <p:cNvPr id="10" name="Picture 9">
            <a:extLst>
              <a:ext uri="{FF2B5EF4-FFF2-40B4-BE49-F238E27FC236}">
                <a16:creationId xmlns:a16="http://schemas.microsoft.com/office/drawing/2014/main" id="{77D703D5-E5CA-2510-5654-445DC4114565}"/>
              </a:ext>
            </a:extLst>
          </p:cNvPr>
          <p:cNvPicPr>
            <a:picLocks noChangeAspect="1"/>
          </p:cNvPicPr>
          <p:nvPr/>
        </p:nvPicPr>
        <p:blipFill>
          <a:blip r:embed="rId3"/>
          <a:stretch>
            <a:fillRect/>
          </a:stretch>
        </p:blipFill>
        <p:spPr>
          <a:xfrm>
            <a:off x="6462777" y="0"/>
            <a:ext cx="5753903" cy="6839905"/>
          </a:xfrm>
          <a:prstGeom prst="rect">
            <a:avLst/>
          </a:prstGeom>
        </p:spPr>
      </p:pic>
    </p:spTree>
    <p:extLst>
      <p:ext uri="{BB962C8B-B14F-4D97-AF65-F5344CB8AC3E}">
        <p14:creationId xmlns:p14="http://schemas.microsoft.com/office/powerpoint/2010/main" val="27453575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FF123-A2E1-518E-BFEF-AE8008C3978E}"/>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6AADD28-E0F8-7B4A-D42F-80398D9B6B15}"/>
              </a:ext>
            </a:extLst>
          </p:cNvPr>
          <p:cNvSpPr/>
          <p:nvPr/>
        </p:nvSpPr>
        <p:spPr>
          <a:xfrm>
            <a:off x="0" y="0"/>
            <a:ext cx="12192000" cy="69573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itle 13">
            <a:extLst>
              <a:ext uri="{FF2B5EF4-FFF2-40B4-BE49-F238E27FC236}">
                <a16:creationId xmlns:a16="http://schemas.microsoft.com/office/drawing/2014/main" id="{EA9A84B6-E669-9FA8-796C-A6D6017A43FE}"/>
              </a:ext>
            </a:extLst>
          </p:cNvPr>
          <p:cNvSpPr>
            <a:spLocks noGrp="1"/>
          </p:cNvSpPr>
          <p:nvPr>
            <p:ph type="title"/>
          </p:nvPr>
        </p:nvSpPr>
        <p:spPr>
          <a:xfrm>
            <a:off x="480099" y="475200"/>
            <a:ext cx="11232475" cy="430887"/>
          </a:xfrm>
        </p:spPr>
        <p:txBody>
          <a:bodyPr/>
          <a:lstStyle/>
          <a:p>
            <a:r>
              <a:rPr lang="en-US" dirty="0"/>
              <a:t>Watch Video – Voice of Children</a:t>
            </a:r>
          </a:p>
        </p:txBody>
      </p:sp>
      <p:sp>
        <p:nvSpPr>
          <p:cNvPr id="53" name="Slide Number Placeholder 52">
            <a:extLst>
              <a:ext uri="{FF2B5EF4-FFF2-40B4-BE49-F238E27FC236}">
                <a16:creationId xmlns:a16="http://schemas.microsoft.com/office/drawing/2014/main" id="{C6CEB69A-BEB7-E4D8-4BE1-D42A1A318714}"/>
              </a:ext>
            </a:extLst>
          </p:cNvPr>
          <p:cNvSpPr>
            <a:spLocks noGrp="1"/>
          </p:cNvSpPr>
          <p:nvPr>
            <p:ph type="sldNum" sz="quarter" idx="10"/>
          </p:nvPr>
        </p:nvSpPr>
        <p:spPr>
          <a:xfrm>
            <a:off x="11367095" y="6462969"/>
            <a:ext cx="344805" cy="153888"/>
          </a:xfrm>
        </p:spPr>
        <p:txBody>
          <a:bodyPr/>
          <a:lstStyle/>
          <a:p>
            <a:fld id="{118ABE44-7D15-AD4D-9BEF-116E758BCB02}" type="slidenum">
              <a:rPr lang="en-US" smtClean="0"/>
              <a:pPr/>
              <a:t>42</a:t>
            </a:fld>
            <a:endParaRPr lang="en-US" dirty="0"/>
          </a:p>
        </p:txBody>
      </p:sp>
      <p:pic>
        <p:nvPicPr>
          <p:cNvPr id="11" name="Picture 10" descr="A group of colorful objects&#10;&#10;AI-generated content may be incorrect.">
            <a:hlinkClick r:id="rId3"/>
            <a:extLst>
              <a:ext uri="{FF2B5EF4-FFF2-40B4-BE49-F238E27FC236}">
                <a16:creationId xmlns:a16="http://schemas.microsoft.com/office/drawing/2014/main" id="{C3607185-2619-B759-F96C-24A4C5443E01}"/>
              </a:ext>
            </a:extLst>
          </p:cNvPr>
          <p:cNvPicPr>
            <a:picLocks noChangeAspect="1"/>
          </p:cNvPicPr>
          <p:nvPr/>
        </p:nvPicPr>
        <p:blipFill>
          <a:blip r:embed="rId4"/>
          <a:stretch>
            <a:fillRect/>
          </a:stretch>
        </p:blipFill>
        <p:spPr>
          <a:xfrm>
            <a:off x="847067" y="492428"/>
            <a:ext cx="10692430" cy="5976346"/>
          </a:xfrm>
          <a:prstGeom prst="roundRect">
            <a:avLst>
              <a:gd name="adj" fmla="val 4167"/>
            </a:avLst>
          </a:prstGeom>
          <a:solidFill>
            <a:srgbClr val="FFFFFF"/>
          </a:solidFill>
          <a:ln w="76200" cap="sq">
            <a:solidFill>
              <a:schemeClr val="tx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Freeform 8">
            <a:extLst>
              <a:ext uri="{FF2B5EF4-FFF2-40B4-BE49-F238E27FC236}">
                <a16:creationId xmlns:a16="http://schemas.microsoft.com/office/drawing/2014/main" id="{697486DA-E14D-8DB5-3E92-E7AA8472C936}"/>
              </a:ext>
            </a:extLst>
          </p:cNvPr>
          <p:cNvSpPr/>
          <p:nvPr/>
        </p:nvSpPr>
        <p:spPr>
          <a:xfrm rot="10800000">
            <a:off x="7032103" y="3861048"/>
            <a:ext cx="4887901" cy="2996952"/>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8" name="TextBox 7">
            <a:extLst>
              <a:ext uri="{FF2B5EF4-FFF2-40B4-BE49-F238E27FC236}">
                <a16:creationId xmlns:a16="http://schemas.microsoft.com/office/drawing/2014/main" id="{384EEC0B-82BF-7326-FF7C-653E74DC0F36}"/>
              </a:ext>
            </a:extLst>
          </p:cNvPr>
          <p:cNvSpPr txBox="1"/>
          <p:nvPr/>
        </p:nvSpPr>
        <p:spPr>
          <a:xfrm>
            <a:off x="7783607" y="4074557"/>
            <a:ext cx="3842092" cy="2569934"/>
          </a:xfrm>
          <a:prstGeom prst="rect">
            <a:avLst/>
          </a:prstGeom>
          <a:noFill/>
        </p:spPr>
        <p:txBody>
          <a:bodyPr wrap="square" rtlCol="0">
            <a:spAutoFit/>
          </a:bodyPr>
          <a:lstStyle/>
          <a:p>
            <a:pPr>
              <a:spcAft>
                <a:spcPts val="600"/>
              </a:spcAft>
            </a:pPr>
            <a:r>
              <a:rPr lang="en-US" sz="2000" b="1" dirty="0">
                <a:solidFill>
                  <a:schemeClr val="accent6"/>
                </a:solidFill>
              </a:rPr>
              <a:t>Watch the video </a:t>
            </a:r>
            <a:r>
              <a:rPr lang="en-GB" b="1" dirty="0">
                <a:solidFill>
                  <a:schemeClr val="accent6"/>
                </a:solidFill>
              </a:rPr>
              <a:t>to understand how cultural safety looks within the Standards. Discuss: </a:t>
            </a:r>
          </a:p>
          <a:p>
            <a:pPr marL="298450" indent="-285750">
              <a:spcAft>
                <a:spcPts val="600"/>
              </a:spcAft>
              <a:buFont typeface="Arial" panose="020B0604020202020204" pitchFamily="34" charset="0"/>
              <a:buChar char="•"/>
            </a:pPr>
            <a:r>
              <a:rPr lang="en-US" dirty="0">
                <a:solidFill>
                  <a:schemeClr val="accent6"/>
                </a:solidFill>
              </a:rPr>
              <a:t>How do we create a culturally safe environment?</a:t>
            </a:r>
          </a:p>
          <a:p>
            <a:pPr marL="298450" indent="-285750">
              <a:spcAft>
                <a:spcPts val="600"/>
              </a:spcAft>
              <a:buFont typeface="Arial" panose="020B0604020202020204" pitchFamily="34" charset="0"/>
              <a:buChar char="•"/>
            </a:pPr>
            <a:r>
              <a:rPr lang="en-US" dirty="0">
                <a:solidFill>
                  <a:schemeClr val="accent6"/>
                </a:solidFill>
              </a:rPr>
              <a:t>Where could we improve?</a:t>
            </a:r>
          </a:p>
          <a:p>
            <a:pPr>
              <a:spcAft>
                <a:spcPts val="600"/>
              </a:spcAft>
            </a:pPr>
            <a:r>
              <a:rPr lang="en-GB" dirty="0">
                <a:solidFill>
                  <a:schemeClr val="accent6"/>
                </a:solidFill>
              </a:rPr>
              <a:t>Consider this as you work through the Standards. </a:t>
            </a:r>
            <a:endParaRPr lang="en-AU" dirty="0">
              <a:solidFill>
                <a:schemeClr val="accent6"/>
              </a:solidFill>
            </a:endParaRPr>
          </a:p>
        </p:txBody>
      </p:sp>
      <p:sp>
        <p:nvSpPr>
          <p:cNvPr id="2" name="TextBox 1">
            <a:extLst>
              <a:ext uri="{FF2B5EF4-FFF2-40B4-BE49-F238E27FC236}">
                <a16:creationId xmlns:a16="http://schemas.microsoft.com/office/drawing/2014/main" id="{712E04C4-9B0E-A9CA-EEFB-A92FE918DA99}"/>
              </a:ext>
            </a:extLst>
          </p:cNvPr>
          <p:cNvSpPr txBox="1"/>
          <p:nvPr/>
        </p:nvSpPr>
        <p:spPr>
          <a:xfrm>
            <a:off x="911424" y="6546851"/>
            <a:ext cx="7704856" cy="338554"/>
          </a:xfrm>
          <a:prstGeom prst="rect">
            <a:avLst/>
          </a:prstGeom>
          <a:noFill/>
        </p:spPr>
        <p:txBody>
          <a:bodyPr wrap="square" rtlCol="0">
            <a:spAutoFit/>
          </a:bodyPr>
          <a:lstStyle/>
          <a:p>
            <a:r>
              <a:rPr lang="en-GB" sz="1600" dirty="0">
                <a:solidFill>
                  <a:schemeClr val="accent6"/>
                </a:solidFill>
              </a:rPr>
              <a:t>WATCH </a:t>
            </a:r>
            <a:r>
              <a:rPr lang="en-GB" sz="1600" dirty="0">
                <a:solidFill>
                  <a:schemeClr val="accent6"/>
                </a:solidFill>
                <a:hlinkClick r:id="rId3">
                  <a:extLst>
                    <a:ext uri="{A12FA001-AC4F-418D-AE19-62706E023703}">
                      <ahyp:hlinkClr xmlns:ahyp="http://schemas.microsoft.com/office/drawing/2018/hyperlinkcolor" val="tx"/>
                    </a:ext>
                  </a:extLst>
                </a:hlinkClick>
              </a:rPr>
              <a:t>Understanding Cultural Safety in Child Safe Organisations</a:t>
            </a:r>
            <a:endParaRPr lang="en-AU" sz="1600" dirty="0">
              <a:solidFill>
                <a:schemeClr val="accent6"/>
              </a:solidFill>
            </a:endParaRPr>
          </a:p>
        </p:txBody>
      </p:sp>
    </p:spTree>
    <p:extLst>
      <p:ext uri="{BB962C8B-B14F-4D97-AF65-F5344CB8AC3E}">
        <p14:creationId xmlns:p14="http://schemas.microsoft.com/office/powerpoint/2010/main" val="1531705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D9FDC2B-F65F-D542-1DCB-A27A419BCBFE}"/>
              </a:ext>
            </a:extLst>
          </p:cNvPr>
          <p:cNvSpPr>
            <a:spLocks noGrp="1"/>
          </p:cNvSpPr>
          <p:nvPr>
            <p:ph type="subTitle" idx="1"/>
          </p:nvPr>
        </p:nvSpPr>
        <p:spPr>
          <a:xfrm>
            <a:off x="479376" y="3625059"/>
            <a:ext cx="8928992" cy="738234"/>
          </a:xfrm>
        </p:spPr>
        <p:txBody>
          <a:bodyPr/>
          <a:lstStyle/>
          <a:p>
            <a:r>
              <a:rPr lang="en-US" dirty="0"/>
              <a:t>Self-assessment, action planning and continuous improvement</a:t>
            </a:r>
          </a:p>
        </p:txBody>
      </p:sp>
      <p:sp>
        <p:nvSpPr>
          <p:cNvPr id="3" name="Title 2">
            <a:extLst>
              <a:ext uri="{FF2B5EF4-FFF2-40B4-BE49-F238E27FC236}">
                <a16:creationId xmlns:a16="http://schemas.microsoft.com/office/drawing/2014/main" id="{E98E96CF-7B2C-266F-854A-4B914E074889}"/>
              </a:ext>
            </a:extLst>
          </p:cNvPr>
          <p:cNvSpPr>
            <a:spLocks noGrp="1"/>
          </p:cNvSpPr>
          <p:nvPr>
            <p:ph type="title"/>
          </p:nvPr>
        </p:nvSpPr>
        <p:spPr>
          <a:xfrm>
            <a:off x="479376" y="2348880"/>
            <a:ext cx="8928992" cy="730969"/>
          </a:xfrm>
        </p:spPr>
        <p:txBody>
          <a:bodyPr/>
          <a:lstStyle/>
          <a:p>
            <a:r>
              <a:rPr lang="en-US" dirty="0"/>
              <a:t>Assess, plan and commit</a:t>
            </a:r>
          </a:p>
        </p:txBody>
      </p:sp>
    </p:spTree>
    <p:extLst>
      <p:ext uri="{BB962C8B-B14F-4D97-AF65-F5344CB8AC3E}">
        <p14:creationId xmlns:p14="http://schemas.microsoft.com/office/powerpoint/2010/main" val="10495445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4DAC4B-39AE-DEBA-66BE-A17E14202E0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9B4D6BC-C3A9-93FB-D2BA-AD913787145D}"/>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blue dot design on a black background&#10;&#10;AI-generated content may be incorrect.">
            <a:extLst>
              <a:ext uri="{FF2B5EF4-FFF2-40B4-BE49-F238E27FC236}">
                <a16:creationId xmlns:a16="http://schemas.microsoft.com/office/drawing/2014/main" id="{3E99FBCE-823C-F51C-B0B0-95E1231C0B51}"/>
              </a:ext>
            </a:extLst>
          </p:cNvPr>
          <p:cNvPicPr>
            <a:picLocks noChangeAspect="1"/>
          </p:cNvPicPr>
          <p:nvPr/>
        </p:nvPicPr>
        <p:blipFill>
          <a:blip r:embed="rId3"/>
          <a:stretch>
            <a:fillRect/>
          </a:stretch>
        </p:blipFill>
        <p:spPr>
          <a:xfrm rot="18619034">
            <a:off x="3388428" y="-7100"/>
            <a:ext cx="6483492" cy="6483492"/>
          </a:xfrm>
          <a:prstGeom prst="rect">
            <a:avLst/>
          </a:prstGeom>
        </p:spPr>
      </p:pic>
      <p:sp>
        <p:nvSpPr>
          <p:cNvPr id="7" name="Freeform 3">
            <a:extLst>
              <a:ext uri="{FF2B5EF4-FFF2-40B4-BE49-F238E27FC236}">
                <a16:creationId xmlns:a16="http://schemas.microsoft.com/office/drawing/2014/main" id="{C6B8E17F-94D3-9D02-ADC1-EC7ADB8D07F7}"/>
              </a:ext>
            </a:extLst>
          </p:cNvPr>
          <p:cNvSpPr/>
          <p:nvPr/>
        </p:nvSpPr>
        <p:spPr>
          <a:xfrm>
            <a:off x="-2251255" y="-2885448"/>
            <a:ext cx="7335159" cy="8189506"/>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4">
              <a:alphaModFix amt="18999"/>
            </a:blip>
            <a:stretch>
              <a:fillRect l="-11516"/>
            </a:stretch>
          </a:blipFill>
        </p:spPr>
        <p:txBody>
          <a:bodyPr/>
          <a:lstStyle/>
          <a:p>
            <a:endParaRPr lang="en-AU" sz="1200" noProof="0" dirty="0"/>
          </a:p>
        </p:txBody>
      </p:sp>
      <p:grpSp>
        <p:nvGrpSpPr>
          <p:cNvPr id="8" name="Group 7">
            <a:extLst>
              <a:ext uri="{FF2B5EF4-FFF2-40B4-BE49-F238E27FC236}">
                <a16:creationId xmlns:a16="http://schemas.microsoft.com/office/drawing/2014/main" id="{85B7F843-7EEE-F8F7-489F-8721F397564E}"/>
              </a:ext>
            </a:extLst>
          </p:cNvPr>
          <p:cNvGrpSpPr/>
          <p:nvPr/>
        </p:nvGrpSpPr>
        <p:grpSpPr>
          <a:xfrm>
            <a:off x="335409" y="341435"/>
            <a:ext cx="11376491" cy="1524511"/>
            <a:chOff x="335409" y="167536"/>
            <a:chExt cx="11376491" cy="1717748"/>
          </a:xfrm>
        </p:grpSpPr>
        <p:sp>
          <p:nvSpPr>
            <p:cNvPr id="9" name="Freeform 5">
              <a:extLst>
                <a:ext uri="{FF2B5EF4-FFF2-40B4-BE49-F238E27FC236}">
                  <a16:creationId xmlns:a16="http://schemas.microsoft.com/office/drawing/2014/main" id="{2E97A0B9-7312-DBAB-69A3-DE3C086AEAB2}"/>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6">
              <a:extLst>
                <a:ext uri="{FF2B5EF4-FFF2-40B4-BE49-F238E27FC236}">
                  <a16:creationId xmlns:a16="http://schemas.microsoft.com/office/drawing/2014/main" id="{D0B340CF-6BF5-1576-BFD7-42D81A7FA596}"/>
                </a:ext>
              </a:extLst>
            </p:cNvPr>
            <p:cNvSpPr/>
            <p:nvPr/>
          </p:nvSpPr>
          <p:spPr>
            <a:xfrm>
              <a:off x="335409" y="325346"/>
              <a:ext cx="11376491" cy="1559938"/>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1" name="Freeform 9">
            <a:extLst>
              <a:ext uri="{FF2B5EF4-FFF2-40B4-BE49-F238E27FC236}">
                <a16:creationId xmlns:a16="http://schemas.microsoft.com/office/drawing/2014/main" id="{70FEBA3E-6161-1F97-BABB-6BD0C3CC26ED}"/>
              </a:ext>
            </a:extLst>
          </p:cNvPr>
          <p:cNvSpPr/>
          <p:nvPr/>
        </p:nvSpPr>
        <p:spPr>
          <a:xfrm>
            <a:off x="437263" y="2418059"/>
            <a:ext cx="5060299" cy="3766293"/>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2" name="Freeform 9">
            <a:extLst>
              <a:ext uri="{FF2B5EF4-FFF2-40B4-BE49-F238E27FC236}">
                <a16:creationId xmlns:a16="http://schemas.microsoft.com/office/drawing/2014/main" id="{30973F6B-826B-9966-7C45-436D2542AC6C}"/>
              </a:ext>
            </a:extLst>
          </p:cNvPr>
          <p:cNvSpPr/>
          <p:nvPr/>
        </p:nvSpPr>
        <p:spPr>
          <a:xfrm>
            <a:off x="447084" y="2572341"/>
            <a:ext cx="5060299" cy="3641792"/>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4" name="Title 13">
            <a:extLst>
              <a:ext uri="{FF2B5EF4-FFF2-40B4-BE49-F238E27FC236}">
                <a16:creationId xmlns:a16="http://schemas.microsoft.com/office/drawing/2014/main" id="{642819DB-AF44-4138-A654-9D7B4F3CD9BD}"/>
              </a:ext>
            </a:extLst>
          </p:cNvPr>
          <p:cNvSpPr>
            <a:spLocks noGrp="1"/>
          </p:cNvSpPr>
          <p:nvPr>
            <p:ph type="title"/>
          </p:nvPr>
        </p:nvSpPr>
        <p:spPr>
          <a:xfrm>
            <a:off x="731404" y="922149"/>
            <a:ext cx="10729192" cy="861774"/>
          </a:xfrm>
        </p:spPr>
        <p:txBody>
          <a:bodyPr/>
          <a:lstStyle/>
          <a:p>
            <a:r>
              <a:rPr lang="en-US" dirty="0">
                <a:solidFill>
                  <a:schemeClr val="accent6"/>
                </a:solidFill>
              </a:rPr>
              <a:t>Discuss and record in your Self-Assessment Tool</a:t>
            </a:r>
          </a:p>
        </p:txBody>
      </p:sp>
      <p:sp>
        <p:nvSpPr>
          <p:cNvPr id="53" name="Slide Number Placeholder 52">
            <a:extLst>
              <a:ext uri="{FF2B5EF4-FFF2-40B4-BE49-F238E27FC236}">
                <a16:creationId xmlns:a16="http://schemas.microsoft.com/office/drawing/2014/main" id="{CC35E1C6-E0DF-EC84-FD5A-F9448733D02E}"/>
              </a:ext>
            </a:extLst>
          </p:cNvPr>
          <p:cNvSpPr>
            <a:spLocks noGrp="1"/>
          </p:cNvSpPr>
          <p:nvPr>
            <p:ph type="sldNum" sz="quarter" idx="4"/>
          </p:nvPr>
        </p:nvSpPr>
        <p:spPr/>
        <p:txBody>
          <a:bodyPr/>
          <a:lstStyle/>
          <a:p>
            <a:fld id="{118ABE44-7D15-AD4D-9BEF-116E758BCB02}" type="slidenum">
              <a:rPr lang="en-US" smtClean="0"/>
              <a:pPr/>
              <a:t>44</a:t>
            </a:fld>
            <a:endParaRPr lang="en-US" dirty="0"/>
          </a:p>
        </p:txBody>
      </p:sp>
      <p:sp>
        <p:nvSpPr>
          <p:cNvPr id="21" name="Text Placeholder 19">
            <a:extLst>
              <a:ext uri="{FF2B5EF4-FFF2-40B4-BE49-F238E27FC236}">
                <a16:creationId xmlns:a16="http://schemas.microsoft.com/office/drawing/2014/main" id="{5536F0C9-7944-BE20-C26B-6C62CE0F56C1}"/>
              </a:ext>
            </a:extLst>
          </p:cNvPr>
          <p:cNvSpPr>
            <a:spLocks noGrp="1"/>
          </p:cNvSpPr>
          <p:nvPr>
            <p:ph type="body" sz="quarter" idx="13"/>
          </p:nvPr>
        </p:nvSpPr>
        <p:spPr>
          <a:xfrm>
            <a:off x="943777" y="3014490"/>
            <a:ext cx="4288127" cy="2459886"/>
          </a:xfrm>
        </p:spPr>
        <p:txBody>
          <a:bodyPr/>
          <a:lstStyle/>
          <a:p>
            <a:r>
              <a:rPr lang="en-US" sz="1800" dirty="0"/>
              <a:t>Now that you have worked through the Standards and have reflected on your practices, you can start to assess your progress and the actions you need to take to better </a:t>
            </a:r>
            <a:r>
              <a:rPr lang="en-US" sz="1800" dirty="0" err="1"/>
              <a:t>prioritise</a:t>
            </a:r>
            <a:r>
              <a:rPr lang="en-US" sz="1800" dirty="0"/>
              <a:t> children’s safety.</a:t>
            </a:r>
          </a:p>
          <a:p>
            <a:r>
              <a:rPr lang="en-US" sz="1800" dirty="0"/>
              <a:t>You can </a:t>
            </a:r>
            <a:r>
              <a:rPr lang="en-US" sz="1800" b="1" dirty="0"/>
              <a:t>use the Self-Assessment Tool </a:t>
            </a:r>
            <a:r>
              <a:rPr lang="en-US" sz="1800" dirty="0"/>
              <a:t>to help you. </a:t>
            </a:r>
          </a:p>
        </p:txBody>
      </p:sp>
      <p:pic>
        <p:nvPicPr>
          <p:cNvPr id="4" name="Picture 3" descr="A blue and white card with text&#10;&#10;AI-generated content may be incorrect.">
            <a:extLst>
              <a:ext uri="{FF2B5EF4-FFF2-40B4-BE49-F238E27FC236}">
                <a16:creationId xmlns:a16="http://schemas.microsoft.com/office/drawing/2014/main" id="{4EA9FD9D-A40C-D478-C0F2-C9C29359E462}"/>
              </a:ext>
            </a:extLst>
          </p:cNvPr>
          <p:cNvPicPr>
            <a:picLocks noChangeAspect="1"/>
          </p:cNvPicPr>
          <p:nvPr/>
        </p:nvPicPr>
        <p:blipFill>
          <a:blip r:embed="rId13"/>
          <a:srcRect l="6530" t="22684" r="6361" b="25430"/>
          <a:stretch>
            <a:fillRect/>
          </a:stretch>
        </p:blipFill>
        <p:spPr>
          <a:xfrm>
            <a:off x="5951984" y="2783114"/>
            <a:ext cx="5315563" cy="3166166"/>
          </a:xfrm>
          <a:prstGeom prst="rect">
            <a:avLst/>
          </a:prstGeom>
        </p:spPr>
      </p:pic>
    </p:spTree>
    <p:extLst>
      <p:ext uri="{BB962C8B-B14F-4D97-AF65-F5344CB8AC3E}">
        <p14:creationId xmlns:p14="http://schemas.microsoft.com/office/powerpoint/2010/main" val="30664711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C20AA-DE18-64F4-1664-781B3DBEA8B3}"/>
            </a:ext>
          </a:extLst>
        </p:cNvPr>
        <p:cNvGrpSpPr/>
        <p:nvPr/>
      </p:nvGrpSpPr>
      <p:grpSpPr>
        <a:xfrm>
          <a:off x="0" y="0"/>
          <a:ext cx="0" cy="0"/>
          <a:chOff x="0" y="0"/>
          <a:chExt cx="0" cy="0"/>
        </a:xfrm>
      </p:grpSpPr>
      <p:pic>
        <p:nvPicPr>
          <p:cNvPr id="12" name="Picture Placeholder 11" descr="A person writing on a paper&#10;&#10;AI-generated content may be incorrect.">
            <a:extLst>
              <a:ext uri="{FF2B5EF4-FFF2-40B4-BE49-F238E27FC236}">
                <a16:creationId xmlns:a16="http://schemas.microsoft.com/office/drawing/2014/main" id="{FE1B4BA3-050E-F2F3-52D6-8F302B13F21B}"/>
              </a:ext>
            </a:extLst>
          </p:cNvPr>
          <p:cNvPicPr>
            <a:picLocks noGrp="1" noChangeAspect="1"/>
          </p:cNvPicPr>
          <p:nvPr>
            <p:ph type="pic" sz="quarter" idx="18"/>
          </p:nvPr>
        </p:nvPicPr>
        <p:blipFill>
          <a:blip r:embed="rId3"/>
          <a:srcRect l="20871" r="20871"/>
          <a:stretch>
            <a:fillRect/>
          </a:stretch>
        </p:blipFill>
        <p:spPr/>
      </p:pic>
      <p:sp>
        <p:nvSpPr>
          <p:cNvPr id="14" name="Title 13">
            <a:extLst>
              <a:ext uri="{FF2B5EF4-FFF2-40B4-BE49-F238E27FC236}">
                <a16:creationId xmlns:a16="http://schemas.microsoft.com/office/drawing/2014/main" id="{37FCA343-1653-AFD9-C9D2-2A283ECF5624}"/>
              </a:ext>
            </a:extLst>
          </p:cNvPr>
          <p:cNvSpPr>
            <a:spLocks noGrp="1"/>
          </p:cNvSpPr>
          <p:nvPr>
            <p:ph type="title"/>
          </p:nvPr>
        </p:nvSpPr>
        <p:spPr>
          <a:xfrm>
            <a:off x="480099" y="475200"/>
            <a:ext cx="5328564" cy="1009584"/>
          </a:xfrm>
        </p:spPr>
        <p:txBody>
          <a:bodyPr/>
          <a:lstStyle/>
          <a:p>
            <a:r>
              <a:rPr lang="en-US" dirty="0"/>
              <a:t>Identify the actions you will take and record them</a:t>
            </a:r>
          </a:p>
        </p:txBody>
      </p:sp>
      <p:sp>
        <p:nvSpPr>
          <p:cNvPr id="13" name="Content Placeholder 12">
            <a:extLst>
              <a:ext uri="{FF2B5EF4-FFF2-40B4-BE49-F238E27FC236}">
                <a16:creationId xmlns:a16="http://schemas.microsoft.com/office/drawing/2014/main" id="{8217EA06-47B6-9330-B7B2-053CFB4D2D56}"/>
              </a:ext>
            </a:extLst>
          </p:cNvPr>
          <p:cNvSpPr>
            <a:spLocks noGrp="1"/>
          </p:cNvSpPr>
          <p:nvPr>
            <p:ph sz="quarter" idx="17"/>
          </p:nvPr>
        </p:nvSpPr>
        <p:spPr>
          <a:xfrm>
            <a:off x="480099" y="2132856"/>
            <a:ext cx="5039837" cy="2259593"/>
          </a:xfrm>
        </p:spPr>
        <p:txBody>
          <a:bodyPr/>
          <a:lstStyle/>
          <a:p>
            <a:pPr marL="285750" indent="-285750">
              <a:spcBef>
                <a:spcPts val="0"/>
              </a:spcBef>
              <a:buClr>
                <a:schemeClr val="bg1"/>
              </a:buClr>
              <a:buFont typeface="Arial" panose="020B0604020202020204" pitchFamily="34" charset="0"/>
              <a:buChar char="•"/>
            </a:pPr>
            <a:r>
              <a:rPr lang="en-US" dirty="0"/>
              <a:t>What improvements or changes are needed to </a:t>
            </a:r>
            <a:r>
              <a:rPr lang="en-US" dirty="0" err="1"/>
              <a:t>prioritise</a:t>
            </a:r>
            <a:r>
              <a:rPr lang="en-US" dirty="0"/>
              <a:t> children’s safety?</a:t>
            </a:r>
          </a:p>
          <a:p>
            <a:pPr marL="285750" indent="-285750">
              <a:spcBef>
                <a:spcPts val="0"/>
              </a:spcBef>
              <a:buClr>
                <a:schemeClr val="bg1"/>
              </a:buClr>
              <a:buFont typeface="Arial" panose="020B0604020202020204" pitchFamily="34" charset="0"/>
              <a:buChar char="•"/>
            </a:pPr>
            <a:r>
              <a:rPr lang="en-US" dirty="0"/>
              <a:t>Is this a foundational action required before others?</a:t>
            </a:r>
          </a:p>
          <a:p>
            <a:pPr marL="285750" indent="-285750">
              <a:spcBef>
                <a:spcPts val="0"/>
              </a:spcBef>
              <a:buClr>
                <a:schemeClr val="bg1"/>
              </a:buClr>
              <a:buFont typeface="Arial" panose="020B0604020202020204" pitchFamily="34" charset="0"/>
              <a:buChar char="•"/>
            </a:pPr>
            <a:r>
              <a:rPr lang="en-US" dirty="0"/>
              <a:t>What resources, people or support will we need?</a:t>
            </a:r>
          </a:p>
          <a:p>
            <a:pPr marL="285750" indent="-285750">
              <a:spcBef>
                <a:spcPts val="0"/>
              </a:spcBef>
              <a:buClr>
                <a:schemeClr val="bg1"/>
              </a:buClr>
              <a:buFont typeface="Arial" panose="020B0604020202020204" pitchFamily="34" charset="0"/>
              <a:buChar char="•"/>
            </a:pPr>
            <a:r>
              <a:rPr lang="en-US" dirty="0"/>
              <a:t>What are our quick wins vs longer-term actions?</a:t>
            </a:r>
          </a:p>
          <a:p>
            <a:pPr marL="285750" indent="-285750">
              <a:spcBef>
                <a:spcPts val="0"/>
              </a:spcBef>
              <a:buClr>
                <a:schemeClr val="bg1"/>
              </a:buClr>
              <a:buFont typeface="Arial" panose="020B0604020202020204" pitchFamily="34" charset="0"/>
              <a:buChar char="•"/>
            </a:pPr>
            <a:r>
              <a:rPr lang="en-US" dirty="0"/>
              <a:t>How will we know this action has been successful? </a:t>
            </a:r>
          </a:p>
          <a:p>
            <a:pPr marL="285750" indent="-285750">
              <a:spcBef>
                <a:spcPts val="0"/>
              </a:spcBef>
              <a:buClr>
                <a:schemeClr val="bg1"/>
              </a:buClr>
              <a:buFont typeface="Arial" panose="020B0604020202020204" pitchFamily="34" charset="0"/>
              <a:buChar char="•"/>
            </a:pPr>
            <a:r>
              <a:rPr lang="en-US" dirty="0"/>
              <a:t>When will we again review our progress?</a:t>
            </a:r>
          </a:p>
        </p:txBody>
      </p:sp>
    </p:spTree>
    <p:extLst>
      <p:ext uri="{BB962C8B-B14F-4D97-AF65-F5344CB8AC3E}">
        <p14:creationId xmlns:p14="http://schemas.microsoft.com/office/powerpoint/2010/main" val="22206717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D0AF0-8068-9D39-5DC9-5E97B328FBB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B008C59-726C-28CF-433C-0E31F577D513}"/>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3">
            <a:extLst>
              <a:ext uri="{FF2B5EF4-FFF2-40B4-BE49-F238E27FC236}">
                <a16:creationId xmlns:a16="http://schemas.microsoft.com/office/drawing/2014/main" id="{551A41A8-A898-CE5D-2F5E-58C46586404C}"/>
              </a:ext>
            </a:extLst>
          </p:cNvPr>
          <p:cNvSpPr/>
          <p:nvPr/>
        </p:nvSpPr>
        <p:spPr>
          <a:xfrm>
            <a:off x="-2172557" y="-2845970"/>
            <a:ext cx="7335159" cy="8189506"/>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3">
              <a:alphaModFix amt="18999"/>
            </a:blip>
            <a:stretch>
              <a:fillRect l="-11516"/>
            </a:stretch>
          </a:blipFill>
        </p:spPr>
        <p:txBody>
          <a:bodyPr/>
          <a:lstStyle/>
          <a:p>
            <a:endParaRPr lang="en-AU" sz="1200" noProof="0" dirty="0"/>
          </a:p>
        </p:txBody>
      </p:sp>
      <p:grpSp>
        <p:nvGrpSpPr>
          <p:cNvPr id="6" name="Group 5">
            <a:extLst>
              <a:ext uri="{FF2B5EF4-FFF2-40B4-BE49-F238E27FC236}">
                <a16:creationId xmlns:a16="http://schemas.microsoft.com/office/drawing/2014/main" id="{D2CACF63-704A-88DA-B9D3-7AE7F0EDA56C}"/>
              </a:ext>
            </a:extLst>
          </p:cNvPr>
          <p:cNvGrpSpPr/>
          <p:nvPr/>
        </p:nvGrpSpPr>
        <p:grpSpPr>
          <a:xfrm>
            <a:off x="335409" y="167536"/>
            <a:ext cx="11376491" cy="1787185"/>
            <a:chOff x="335409" y="167536"/>
            <a:chExt cx="11376491" cy="1787185"/>
          </a:xfrm>
        </p:grpSpPr>
        <p:sp>
          <p:nvSpPr>
            <p:cNvPr id="7" name="Freeform 5">
              <a:extLst>
                <a:ext uri="{FF2B5EF4-FFF2-40B4-BE49-F238E27FC236}">
                  <a16:creationId xmlns:a16="http://schemas.microsoft.com/office/drawing/2014/main" id="{7769F18F-18E9-B96F-41F4-DCBC687E1A8D}"/>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8" name="Freeform 6">
              <a:extLst>
                <a:ext uri="{FF2B5EF4-FFF2-40B4-BE49-F238E27FC236}">
                  <a16:creationId xmlns:a16="http://schemas.microsoft.com/office/drawing/2014/main" id="{E685A62C-F025-8232-AD38-75D6481888E0}"/>
                </a:ext>
              </a:extLst>
            </p:cNvPr>
            <p:cNvSpPr/>
            <p:nvPr/>
          </p:nvSpPr>
          <p:spPr>
            <a:xfrm>
              <a:off x="335409" y="291265"/>
              <a:ext cx="11376491" cy="1663456"/>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9" name="Slide Number Placeholder 52">
            <a:extLst>
              <a:ext uri="{FF2B5EF4-FFF2-40B4-BE49-F238E27FC236}">
                <a16:creationId xmlns:a16="http://schemas.microsoft.com/office/drawing/2014/main" id="{74CA4023-3335-28BE-B1E5-24940825D69F}"/>
              </a:ext>
            </a:extLst>
          </p:cNvPr>
          <p:cNvSpPr txBox="1">
            <a:spLocks/>
          </p:cNvSpPr>
          <p:nvPr/>
        </p:nvSpPr>
        <p:spPr>
          <a:xfrm>
            <a:off x="11367095" y="6462969"/>
            <a:ext cx="344805" cy="153888"/>
          </a:xfrm>
          <a:prstGeom prst="rect">
            <a:avLst/>
          </a:prstGeom>
        </p:spPr>
        <p:txBody>
          <a:bodyPr vert="horz" lIns="0" tIns="0" rIns="0" bIns="0" rtlCol="0" anchor="ctr">
            <a:spAutoFit/>
          </a:bodyPr>
          <a:lstStyle>
            <a:defPPr>
              <a:defRPr lang="en-US"/>
            </a:defPPr>
            <a:lvl1pPr marL="0" algn="r" defTabSz="914400" rtl="0" eaLnBrk="1" latinLnBrk="0" hangingPunct="1">
              <a:defRPr sz="1000" b="1" i="0" kern="1200">
                <a:solidFill>
                  <a:schemeClr val="tx1"/>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ABE44-7D15-AD4D-9BEF-116E758BCB02}" type="slidenum">
              <a:rPr lang="en-US" smtClean="0"/>
              <a:pPr/>
              <a:t>46</a:t>
            </a:fld>
            <a:endParaRPr lang="en-US" dirty="0"/>
          </a:p>
        </p:txBody>
      </p:sp>
      <p:sp>
        <p:nvSpPr>
          <p:cNvPr id="10" name="Content Placeholder 12">
            <a:extLst>
              <a:ext uri="{FF2B5EF4-FFF2-40B4-BE49-F238E27FC236}">
                <a16:creationId xmlns:a16="http://schemas.microsoft.com/office/drawing/2014/main" id="{051C5FC6-A2C9-D4DE-34B9-1B40CFBBD0CC}"/>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11" name="Freeform 9">
            <a:extLst>
              <a:ext uri="{FF2B5EF4-FFF2-40B4-BE49-F238E27FC236}">
                <a16:creationId xmlns:a16="http://schemas.microsoft.com/office/drawing/2014/main" id="{5905D28D-9544-F23B-F51E-D2FE411B9A4D}"/>
              </a:ext>
            </a:extLst>
          </p:cNvPr>
          <p:cNvSpPr/>
          <p:nvPr/>
        </p:nvSpPr>
        <p:spPr>
          <a:xfrm>
            <a:off x="5436066" y="2188499"/>
            <a:ext cx="6454204" cy="4378235"/>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2" name="Freeform 9">
            <a:extLst>
              <a:ext uri="{FF2B5EF4-FFF2-40B4-BE49-F238E27FC236}">
                <a16:creationId xmlns:a16="http://schemas.microsoft.com/office/drawing/2014/main" id="{E73E3D07-0CEB-9464-3A65-B2D20758292F}"/>
              </a:ext>
            </a:extLst>
          </p:cNvPr>
          <p:cNvSpPr/>
          <p:nvPr/>
        </p:nvSpPr>
        <p:spPr>
          <a:xfrm>
            <a:off x="5445887" y="2348880"/>
            <a:ext cx="6454204" cy="426797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5" name="Freeform 8">
            <a:extLst>
              <a:ext uri="{FF2B5EF4-FFF2-40B4-BE49-F238E27FC236}">
                <a16:creationId xmlns:a16="http://schemas.microsoft.com/office/drawing/2014/main" id="{34E4AF25-E9B9-F9BA-A5CB-B4C49C468067}"/>
              </a:ext>
            </a:extLst>
          </p:cNvPr>
          <p:cNvSpPr/>
          <p:nvPr/>
        </p:nvSpPr>
        <p:spPr>
          <a:xfrm rot="10800000">
            <a:off x="182064" y="2137412"/>
            <a:ext cx="5093723" cy="3962257"/>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7" name="Freeform 8">
            <a:extLst>
              <a:ext uri="{FF2B5EF4-FFF2-40B4-BE49-F238E27FC236}">
                <a16:creationId xmlns:a16="http://schemas.microsoft.com/office/drawing/2014/main" id="{ABA0281E-2DCC-F25B-A6DF-525CE2E6797E}"/>
              </a:ext>
            </a:extLst>
          </p:cNvPr>
          <p:cNvSpPr/>
          <p:nvPr/>
        </p:nvSpPr>
        <p:spPr>
          <a:xfrm rot="10800000">
            <a:off x="182060" y="2296794"/>
            <a:ext cx="5083905" cy="4393669"/>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9" name="Content Placeholder 12">
            <a:extLst>
              <a:ext uri="{FF2B5EF4-FFF2-40B4-BE49-F238E27FC236}">
                <a16:creationId xmlns:a16="http://schemas.microsoft.com/office/drawing/2014/main" id="{FE0F5CE3-476F-39F2-3022-3ACB3DC413B0}"/>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14" name="Title 13">
            <a:extLst>
              <a:ext uri="{FF2B5EF4-FFF2-40B4-BE49-F238E27FC236}">
                <a16:creationId xmlns:a16="http://schemas.microsoft.com/office/drawing/2014/main" id="{227E0497-D672-BE4F-63CE-8814DE7EA3FA}"/>
              </a:ext>
            </a:extLst>
          </p:cNvPr>
          <p:cNvSpPr>
            <a:spLocks noGrp="1"/>
          </p:cNvSpPr>
          <p:nvPr>
            <p:ph type="title"/>
          </p:nvPr>
        </p:nvSpPr>
        <p:spPr>
          <a:xfrm>
            <a:off x="855160" y="817896"/>
            <a:ext cx="3225781" cy="430887"/>
          </a:xfrm>
        </p:spPr>
        <p:txBody>
          <a:bodyPr/>
          <a:lstStyle/>
          <a:p>
            <a:r>
              <a:rPr lang="en-US" dirty="0">
                <a:solidFill>
                  <a:schemeClr val="accent6"/>
                </a:solidFill>
              </a:rPr>
              <a:t>Action planning</a:t>
            </a:r>
          </a:p>
        </p:txBody>
      </p:sp>
      <p:sp>
        <p:nvSpPr>
          <p:cNvPr id="13" name="Content Placeholder 12">
            <a:extLst>
              <a:ext uri="{FF2B5EF4-FFF2-40B4-BE49-F238E27FC236}">
                <a16:creationId xmlns:a16="http://schemas.microsoft.com/office/drawing/2014/main" id="{080639F7-4CAE-C491-7228-109C80E83C67}"/>
              </a:ext>
            </a:extLst>
          </p:cNvPr>
          <p:cNvSpPr>
            <a:spLocks noGrp="1"/>
          </p:cNvSpPr>
          <p:nvPr>
            <p:ph sz="quarter" idx="17"/>
          </p:nvPr>
        </p:nvSpPr>
        <p:spPr>
          <a:xfrm>
            <a:off x="789816" y="2519914"/>
            <a:ext cx="4354930" cy="3302955"/>
          </a:xfrm>
        </p:spPr>
        <p:txBody>
          <a:bodyPr/>
          <a:lstStyle/>
          <a:p>
            <a:pPr>
              <a:spcBef>
                <a:spcPts val="0"/>
              </a:spcBef>
            </a:pPr>
            <a:r>
              <a:rPr lang="en-US" b="1" dirty="0"/>
              <a:t>Define your actions</a:t>
            </a:r>
          </a:p>
          <a:p>
            <a:pPr marL="285750" indent="-285750">
              <a:spcBef>
                <a:spcPts val="0"/>
              </a:spcBef>
              <a:buClr>
                <a:schemeClr val="bg1"/>
              </a:buClr>
              <a:buFont typeface="Arial" panose="020B0604020202020204" pitchFamily="34" charset="0"/>
              <a:buChar char="•"/>
            </a:pPr>
            <a:r>
              <a:rPr lang="en-US" dirty="0"/>
              <a:t>What actions will we take to strengthen our practice for each standard?</a:t>
            </a:r>
          </a:p>
          <a:p>
            <a:pPr marL="285750" indent="-285750">
              <a:spcBef>
                <a:spcPts val="0"/>
              </a:spcBef>
              <a:buClr>
                <a:schemeClr val="bg1"/>
              </a:buClr>
              <a:buFont typeface="Arial" panose="020B0604020202020204" pitchFamily="34" charset="0"/>
              <a:buChar char="•"/>
            </a:pPr>
            <a:r>
              <a:rPr lang="en-US" dirty="0"/>
              <a:t>Which gaps or risks does each action address?</a:t>
            </a:r>
          </a:p>
          <a:p>
            <a:pPr marL="285750" indent="-285750">
              <a:spcBef>
                <a:spcPts val="0"/>
              </a:spcBef>
              <a:buClr>
                <a:schemeClr val="bg1"/>
              </a:buClr>
              <a:buFont typeface="Arial" panose="020B0604020202020204" pitchFamily="34" charset="0"/>
              <a:buChar char="•"/>
            </a:pPr>
            <a:r>
              <a:rPr lang="en-US" dirty="0"/>
              <a:t>Is this a foundational action we must complete before others?</a:t>
            </a:r>
          </a:p>
          <a:p>
            <a:pPr>
              <a:spcBef>
                <a:spcPts val="0"/>
              </a:spcBef>
            </a:pPr>
            <a:r>
              <a:rPr lang="en-US" b="1" dirty="0"/>
              <a:t>Assign responsibility and timeframes</a:t>
            </a:r>
          </a:p>
          <a:p>
            <a:pPr marL="285750" indent="-285750">
              <a:spcBef>
                <a:spcPts val="0"/>
              </a:spcBef>
              <a:buClr>
                <a:schemeClr val="bg1"/>
              </a:buClr>
              <a:buFont typeface="Arial" panose="020B0604020202020204" pitchFamily="34" charset="0"/>
              <a:buChar char="•"/>
            </a:pPr>
            <a:r>
              <a:rPr lang="en-US" dirty="0"/>
              <a:t>Who is responsible for leading this action?</a:t>
            </a:r>
          </a:p>
          <a:p>
            <a:pPr marL="285750" indent="-285750">
              <a:spcBef>
                <a:spcPts val="0"/>
              </a:spcBef>
              <a:buClr>
                <a:schemeClr val="bg1"/>
              </a:buClr>
              <a:buFont typeface="Arial" panose="020B0604020202020204" pitchFamily="34" charset="0"/>
              <a:buChar char="•"/>
            </a:pPr>
            <a:r>
              <a:rPr lang="en-US" dirty="0"/>
              <a:t>Who else needs to be involved?</a:t>
            </a:r>
          </a:p>
          <a:p>
            <a:pPr marL="285750" indent="-285750">
              <a:spcBef>
                <a:spcPts val="0"/>
              </a:spcBef>
              <a:buClr>
                <a:schemeClr val="bg1"/>
              </a:buClr>
              <a:buFont typeface="Arial" panose="020B0604020202020204" pitchFamily="34" charset="0"/>
              <a:buChar char="•"/>
            </a:pPr>
            <a:r>
              <a:rPr lang="en-US" dirty="0"/>
              <a:t>When will we complete it? </a:t>
            </a:r>
          </a:p>
          <a:p>
            <a:pPr marL="285750" indent="-285750">
              <a:spcBef>
                <a:spcPts val="0"/>
              </a:spcBef>
              <a:buClr>
                <a:schemeClr val="bg1"/>
              </a:buClr>
              <a:buFont typeface="Arial" panose="020B0604020202020204" pitchFamily="34" charset="0"/>
              <a:buChar char="•"/>
            </a:pPr>
            <a:r>
              <a:rPr lang="en-US" dirty="0"/>
              <a:t>When will we revisit or review progress?</a:t>
            </a:r>
            <a:endParaRPr lang="en-AU" dirty="0"/>
          </a:p>
        </p:txBody>
      </p:sp>
      <p:sp>
        <p:nvSpPr>
          <p:cNvPr id="53" name="Slide Number Placeholder 52">
            <a:extLst>
              <a:ext uri="{FF2B5EF4-FFF2-40B4-BE49-F238E27FC236}">
                <a16:creationId xmlns:a16="http://schemas.microsoft.com/office/drawing/2014/main" id="{1816F181-2C59-B4B0-04AF-BFF88ACD1D78}"/>
              </a:ext>
            </a:extLst>
          </p:cNvPr>
          <p:cNvSpPr>
            <a:spLocks noGrp="1"/>
          </p:cNvSpPr>
          <p:nvPr>
            <p:ph type="sldNum" sz="quarter" idx="4"/>
          </p:nvPr>
        </p:nvSpPr>
        <p:spPr/>
        <p:txBody>
          <a:bodyPr/>
          <a:lstStyle/>
          <a:p>
            <a:fld id="{118ABE44-7D15-AD4D-9BEF-116E758BCB02}" type="slidenum">
              <a:rPr lang="en-US" smtClean="0"/>
              <a:pPr/>
              <a:t>46</a:t>
            </a:fld>
            <a:endParaRPr lang="en-US" dirty="0"/>
          </a:p>
        </p:txBody>
      </p:sp>
      <p:sp>
        <p:nvSpPr>
          <p:cNvPr id="21" name="Text Placeholder 19">
            <a:extLst>
              <a:ext uri="{FF2B5EF4-FFF2-40B4-BE49-F238E27FC236}">
                <a16:creationId xmlns:a16="http://schemas.microsoft.com/office/drawing/2014/main" id="{057747B6-27BD-EBAC-51E8-C43459769AE8}"/>
              </a:ext>
            </a:extLst>
          </p:cNvPr>
          <p:cNvSpPr>
            <a:spLocks noGrp="1"/>
          </p:cNvSpPr>
          <p:nvPr>
            <p:ph type="body" sz="quarter" idx="13"/>
          </p:nvPr>
        </p:nvSpPr>
        <p:spPr>
          <a:xfrm>
            <a:off x="4922811" y="421814"/>
            <a:ext cx="5009609" cy="1340029"/>
          </a:xfrm>
        </p:spPr>
        <p:txBody>
          <a:bodyPr/>
          <a:lstStyle/>
          <a:p>
            <a:r>
              <a:rPr lang="en-US" sz="2000" dirty="0">
                <a:solidFill>
                  <a:schemeClr val="accent6"/>
                </a:solidFill>
              </a:rPr>
              <a:t>Create your action plan.</a:t>
            </a:r>
          </a:p>
          <a:p>
            <a:r>
              <a:rPr lang="en-US" sz="2000" dirty="0">
                <a:solidFill>
                  <a:schemeClr val="accent6"/>
                </a:solidFill>
              </a:rPr>
              <a:t>An action plan template is included in the Self-Assessment Tool, which may help.</a:t>
            </a:r>
          </a:p>
        </p:txBody>
      </p:sp>
      <p:pic>
        <p:nvPicPr>
          <p:cNvPr id="26" name="Picture 25" descr="A screenshot of a child safe standard&#10;&#10;AI-generated content may be incorrect.">
            <a:extLst>
              <a:ext uri="{FF2B5EF4-FFF2-40B4-BE49-F238E27FC236}">
                <a16:creationId xmlns:a16="http://schemas.microsoft.com/office/drawing/2014/main" id="{50966C2A-402B-8742-0282-2C8A0849662F}"/>
              </a:ext>
            </a:extLst>
          </p:cNvPr>
          <p:cNvPicPr>
            <a:picLocks noChangeAspect="1"/>
          </p:cNvPicPr>
          <p:nvPr/>
        </p:nvPicPr>
        <p:blipFill>
          <a:blip r:embed="rId16"/>
          <a:stretch>
            <a:fillRect/>
          </a:stretch>
        </p:blipFill>
        <p:spPr>
          <a:xfrm>
            <a:off x="5883540" y="3050246"/>
            <a:ext cx="5699587" cy="2981442"/>
          </a:xfrm>
          <a:prstGeom prst="rect">
            <a:avLst/>
          </a:prstGeom>
        </p:spPr>
      </p:pic>
    </p:spTree>
    <p:extLst>
      <p:ext uri="{BB962C8B-B14F-4D97-AF65-F5344CB8AC3E}">
        <p14:creationId xmlns:p14="http://schemas.microsoft.com/office/powerpoint/2010/main" val="19017202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31E534-1D11-90C0-A8A8-6515B78771E7}"/>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C859601C-6AA6-8A5D-2DF5-3CA5CBD65A4F}"/>
              </a:ext>
            </a:extLst>
          </p:cNvPr>
          <p:cNvSpPr>
            <a:spLocks noGrp="1"/>
          </p:cNvSpPr>
          <p:nvPr/>
        </p:nvSpPr>
        <p:spPr>
          <a:xfrm>
            <a:off x="479376" y="1478561"/>
            <a:ext cx="11233248" cy="1944216"/>
          </a:xfrm>
          <a:prstGeom prst="rect">
            <a:avLst/>
          </a:prstGeom>
          <a:noFill/>
        </p:spPr>
        <p:txBody>
          <a:bodyPr vert="horz" lIns="0" tIns="0" rIns="0" bIns="0" rtlCol="0" anchor="t" anchorCtr="0">
            <a:spAutoFit/>
          </a:bodyPr>
          <a:lstStyle>
            <a:lvl1pPr algn="ctr" defTabSz="914400" rtl="0" eaLnBrk="1" latinLnBrk="0" hangingPunct="1">
              <a:lnSpc>
                <a:spcPct val="100000"/>
              </a:lnSpc>
              <a:spcBef>
                <a:spcPct val="0"/>
              </a:spcBef>
              <a:buNone/>
              <a:defRPr sz="6000" b="0" i="0" kern="1200">
                <a:solidFill>
                  <a:schemeClr val="accent6"/>
                </a:solidFill>
                <a:latin typeface="+mj-lt"/>
                <a:ea typeface="+mj-ea"/>
                <a:cs typeface="Arial" panose="020B0604020202020204" pitchFamily="34" charset="0"/>
              </a:defRPr>
            </a:lvl1pPr>
          </a:lstStyle>
          <a:p>
            <a:r>
              <a:rPr lang="en-US" dirty="0"/>
              <a:t>Thank you for protecting our children’s safety</a:t>
            </a:r>
          </a:p>
        </p:txBody>
      </p:sp>
      <p:sp>
        <p:nvSpPr>
          <p:cNvPr id="3" name="Rectangle 2">
            <a:extLst>
              <a:ext uri="{FF2B5EF4-FFF2-40B4-BE49-F238E27FC236}">
                <a16:creationId xmlns:a16="http://schemas.microsoft.com/office/drawing/2014/main" id="{7ACF4EBA-AFAE-5691-EADD-D4FCA1B03D7F}"/>
              </a:ext>
            </a:extLst>
          </p:cNvPr>
          <p:cNvSpPr/>
          <p:nvPr/>
        </p:nvSpPr>
        <p:spPr>
          <a:xfrm>
            <a:off x="335360" y="5379439"/>
            <a:ext cx="3528392" cy="122413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5" name="Picture 4" descr="A black and white sign with white text&#10;&#10;AI-generated content may be incorrect.">
            <a:extLst>
              <a:ext uri="{FF2B5EF4-FFF2-40B4-BE49-F238E27FC236}">
                <a16:creationId xmlns:a16="http://schemas.microsoft.com/office/drawing/2014/main" id="{7AF2059B-1205-33EE-5F18-474CB99040F6}"/>
              </a:ext>
            </a:extLst>
          </p:cNvPr>
          <p:cNvPicPr>
            <a:picLocks noChangeAspect="1"/>
          </p:cNvPicPr>
          <p:nvPr/>
        </p:nvPicPr>
        <p:blipFill>
          <a:blip r:embed="rId3"/>
          <a:stretch>
            <a:fillRect/>
          </a:stretch>
        </p:blipFill>
        <p:spPr>
          <a:xfrm>
            <a:off x="479376" y="5551585"/>
            <a:ext cx="2592288" cy="879843"/>
          </a:xfrm>
          <a:prstGeom prst="rect">
            <a:avLst/>
          </a:prstGeom>
        </p:spPr>
      </p:pic>
    </p:spTree>
    <p:extLst>
      <p:ext uri="{BB962C8B-B14F-4D97-AF65-F5344CB8AC3E}">
        <p14:creationId xmlns:p14="http://schemas.microsoft.com/office/powerpoint/2010/main" val="1356528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1028">
            <a:extLst>
              <a:ext uri="{FF2B5EF4-FFF2-40B4-BE49-F238E27FC236}">
                <a16:creationId xmlns:a16="http://schemas.microsoft.com/office/drawing/2014/main" id="{2B1B59C3-6E8C-60E2-8B8D-C0725C24463B}"/>
              </a:ext>
            </a:extLst>
          </p:cNvPr>
          <p:cNvSpPr>
            <a:spLocks noGrp="1" noRot="1" noMove="1" noResize="1" noEditPoints="1" noAdjustHandles="1" noChangeArrowheads="1" noChangeShapeType="1"/>
          </p:cNvSpPr>
          <p:nvPr/>
        </p:nvSpPr>
        <p:spPr>
          <a:xfrm>
            <a:off x="0" y="0"/>
            <a:ext cx="12192000" cy="688538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25" name="TextBox 1024">
            <a:extLst>
              <a:ext uri="{FF2B5EF4-FFF2-40B4-BE49-F238E27FC236}">
                <a16:creationId xmlns:a16="http://schemas.microsoft.com/office/drawing/2014/main" id="{8F267D7D-2A70-76B7-B8E7-12D14DD5C518}"/>
              </a:ext>
            </a:extLst>
          </p:cNvPr>
          <p:cNvSpPr txBox="1"/>
          <p:nvPr/>
        </p:nvSpPr>
        <p:spPr>
          <a:xfrm>
            <a:off x="2721349" y="6164858"/>
            <a:ext cx="7002077" cy="523220"/>
          </a:xfrm>
          <a:prstGeom prst="rect">
            <a:avLst/>
          </a:prstGeom>
          <a:noFill/>
        </p:spPr>
        <p:txBody>
          <a:bodyPr wrap="square">
            <a:spAutoFit/>
          </a:bodyPr>
          <a:lstStyle/>
          <a:p>
            <a:r>
              <a:rPr lang="en-GB" sz="1400" dirty="0"/>
              <a:t>A child safe entity must provide an environment that promotes and upholds the right to cultural safety of children who are Aboriginal persons or Torres Strait Islander persons.</a:t>
            </a:r>
            <a:endParaRPr lang="en-AU" sz="1400" dirty="0"/>
          </a:p>
        </p:txBody>
      </p:sp>
      <p:pic>
        <p:nvPicPr>
          <p:cNvPr id="1034" name="Picture 1033" descr="A yellow and blue logo&#10;&#10;AI-generated content may be incorrect.">
            <a:extLst>
              <a:ext uri="{FF2B5EF4-FFF2-40B4-BE49-F238E27FC236}">
                <a16:creationId xmlns:a16="http://schemas.microsoft.com/office/drawing/2014/main" id="{8812745D-B2A1-7096-93A8-58BB601A2815}"/>
              </a:ext>
            </a:extLst>
          </p:cNvPr>
          <p:cNvPicPr>
            <a:picLocks noChangeAspect="1"/>
          </p:cNvPicPr>
          <p:nvPr/>
        </p:nvPicPr>
        <p:blipFill>
          <a:blip r:embed="rId3"/>
          <a:stretch>
            <a:fillRect/>
          </a:stretch>
        </p:blipFill>
        <p:spPr>
          <a:xfrm>
            <a:off x="556296" y="1736552"/>
            <a:ext cx="932580" cy="932580"/>
          </a:xfrm>
          <a:prstGeom prst="rect">
            <a:avLst/>
          </a:prstGeom>
        </p:spPr>
      </p:pic>
      <p:pic>
        <p:nvPicPr>
          <p:cNvPr id="1036" name="Picture 1035" descr="A purple and blue logo&#10;&#10;AI-generated content may be incorrect.">
            <a:extLst>
              <a:ext uri="{FF2B5EF4-FFF2-40B4-BE49-F238E27FC236}">
                <a16:creationId xmlns:a16="http://schemas.microsoft.com/office/drawing/2014/main" id="{4700C795-39B7-3357-81CE-B45A2AF50965}"/>
              </a:ext>
            </a:extLst>
          </p:cNvPr>
          <p:cNvPicPr>
            <a:picLocks noChangeAspect="1"/>
          </p:cNvPicPr>
          <p:nvPr/>
        </p:nvPicPr>
        <p:blipFill>
          <a:blip r:embed="rId4"/>
          <a:stretch>
            <a:fillRect/>
          </a:stretch>
        </p:blipFill>
        <p:spPr>
          <a:xfrm>
            <a:off x="576577" y="2817687"/>
            <a:ext cx="932580" cy="932580"/>
          </a:xfrm>
          <a:prstGeom prst="rect">
            <a:avLst/>
          </a:prstGeom>
        </p:spPr>
      </p:pic>
      <p:pic>
        <p:nvPicPr>
          <p:cNvPr id="1038" name="Picture 1037" descr="A logo of two people&#10;&#10;AI-generated content may be incorrect.">
            <a:extLst>
              <a:ext uri="{FF2B5EF4-FFF2-40B4-BE49-F238E27FC236}">
                <a16:creationId xmlns:a16="http://schemas.microsoft.com/office/drawing/2014/main" id="{22346A00-4335-2B7C-EEB3-B5F257F0205E}"/>
              </a:ext>
            </a:extLst>
          </p:cNvPr>
          <p:cNvPicPr>
            <a:picLocks noChangeAspect="1"/>
          </p:cNvPicPr>
          <p:nvPr/>
        </p:nvPicPr>
        <p:blipFill>
          <a:blip r:embed="rId5"/>
          <a:stretch>
            <a:fillRect/>
          </a:stretch>
        </p:blipFill>
        <p:spPr>
          <a:xfrm>
            <a:off x="584490" y="3811129"/>
            <a:ext cx="932580" cy="932580"/>
          </a:xfrm>
          <a:prstGeom prst="rect">
            <a:avLst/>
          </a:prstGeom>
        </p:spPr>
      </p:pic>
      <p:pic>
        <p:nvPicPr>
          <p:cNvPr id="1040" name="Picture 1039" descr="A logo in a circle&#10;&#10;AI-generated content may be incorrect.">
            <a:extLst>
              <a:ext uri="{FF2B5EF4-FFF2-40B4-BE49-F238E27FC236}">
                <a16:creationId xmlns:a16="http://schemas.microsoft.com/office/drawing/2014/main" id="{1D6D9627-FE25-519F-37FC-4CF31E12FFF8}"/>
              </a:ext>
            </a:extLst>
          </p:cNvPr>
          <p:cNvPicPr>
            <a:picLocks noChangeAspect="1"/>
          </p:cNvPicPr>
          <p:nvPr/>
        </p:nvPicPr>
        <p:blipFill>
          <a:blip r:embed="rId6"/>
          <a:stretch>
            <a:fillRect/>
          </a:stretch>
        </p:blipFill>
        <p:spPr>
          <a:xfrm>
            <a:off x="592300" y="4886434"/>
            <a:ext cx="932580" cy="932580"/>
          </a:xfrm>
          <a:prstGeom prst="rect">
            <a:avLst/>
          </a:prstGeom>
        </p:spPr>
      </p:pic>
      <p:pic>
        <p:nvPicPr>
          <p:cNvPr id="1042" name="Picture 1041" descr="A blue circle with dots in center&#10;&#10;AI-generated content may be incorrect.">
            <a:extLst>
              <a:ext uri="{FF2B5EF4-FFF2-40B4-BE49-F238E27FC236}">
                <a16:creationId xmlns:a16="http://schemas.microsoft.com/office/drawing/2014/main" id="{55E574D3-84D1-7850-AA14-C2AABA9FC334}"/>
              </a:ext>
            </a:extLst>
          </p:cNvPr>
          <p:cNvPicPr>
            <a:picLocks noChangeAspect="1"/>
          </p:cNvPicPr>
          <p:nvPr/>
        </p:nvPicPr>
        <p:blipFill>
          <a:blip r:embed="rId7"/>
          <a:stretch>
            <a:fillRect/>
          </a:stretch>
        </p:blipFill>
        <p:spPr>
          <a:xfrm>
            <a:off x="5756097" y="416778"/>
            <a:ext cx="932580" cy="932580"/>
          </a:xfrm>
          <a:prstGeom prst="rect">
            <a:avLst/>
          </a:prstGeom>
        </p:spPr>
      </p:pic>
      <p:pic>
        <p:nvPicPr>
          <p:cNvPr id="1044" name="Picture 1043" descr="A yellow and blue circle with a yellow eye&#10;&#10;AI-generated content may be incorrect.">
            <a:extLst>
              <a:ext uri="{FF2B5EF4-FFF2-40B4-BE49-F238E27FC236}">
                <a16:creationId xmlns:a16="http://schemas.microsoft.com/office/drawing/2014/main" id="{5B170ED9-890D-1762-015F-A9CD4F118935}"/>
              </a:ext>
            </a:extLst>
          </p:cNvPr>
          <p:cNvPicPr>
            <a:picLocks noChangeAspect="1"/>
          </p:cNvPicPr>
          <p:nvPr/>
        </p:nvPicPr>
        <p:blipFill>
          <a:blip r:embed="rId8"/>
          <a:stretch>
            <a:fillRect/>
          </a:stretch>
        </p:blipFill>
        <p:spPr>
          <a:xfrm>
            <a:off x="5791196" y="1499971"/>
            <a:ext cx="932580" cy="932580"/>
          </a:xfrm>
          <a:prstGeom prst="rect">
            <a:avLst/>
          </a:prstGeom>
        </p:spPr>
      </p:pic>
      <p:pic>
        <p:nvPicPr>
          <p:cNvPr id="1046" name="Picture 1045" descr="A purple circle with a house and a heart in it&#10;&#10;AI-generated content may be incorrect.">
            <a:extLst>
              <a:ext uri="{FF2B5EF4-FFF2-40B4-BE49-F238E27FC236}">
                <a16:creationId xmlns:a16="http://schemas.microsoft.com/office/drawing/2014/main" id="{F42A5841-E3B9-8E6E-A792-B86547786905}"/>
              </a:ext>
            </a:extLst>
          </p:cNvPr>
          <p:cNvPicPr>
            <a:picLocks noChangeAspect="1"/>
          </p:cNvPicPr>
          <p:nvPr/>
        </p:nvPicPr>
        <p:blipFill>
          <a:blip r:embed="rId9"/>
          <a:stretch>
            <a:fillRect/>
          </a:stretch>
        </p:blipFill>
        <p:spPr>
          <a:xfrm>
            <a:off x="5791196" y="2715787"/>
            <a:ext cx="932580" cy="932580"/>
          </a:xfrm>
          <a:prstGeom prst="rect">
            <a:avLst/>
          </a:prstGeom>
        </p:spPr>
      </p:pic>
      <p:pic>
        <p:nvPicPr>
          <p:cNvPr id="1048" name="Picture 1047" descr="A logo of a shield&#10;&#10;AI-generated content may be incorrect.">
            <a:extLst>
              <a:ext uri="{FF2B5EF4-FFF2-40B4-BE49-F238E27FC236}">
                <a16:creationId xmlns:a16="http://schemas.microsoft.com/office/drawing/2014/main" id="{D7CEFC5A-D601-7F93-1825-79C60B573862}"/>
              </a:ext>
            </a:extLst>
          </p:cNvPr>
          <p:cNvPicPr>
            <a:picLocks noChangeAspect="1"/>
          </p:cNvPicPr>
          <p:nvPr/>
        </p:nvPicPr>
        <p:blipFill>
          <a:blip r:embed="rId10"/>
          <a:stretch>
            <a:fillRect/>
          </a:stretch>
        </p:blipFill>
        <p:spPr>
          <a:xfrm>
            <a:off x="5791196" y="3839768"/>
            <a:ext cx="932580" cy="932580"/>
          </a:xfrm>
          <a:prstGeom prst="rect">
            <a:avLst/>
          </a:prstGeom>
        </p:spPr>
      </p:pic>
      <p:pic>
        <p:nvPicPr>
          <p:cNvPr id="1050" name="Picture 1049" descr="A white circle with blue and white arrows in it&#10;&#10;AI-generated content may be incorrect.">
            <a:extLst>
              <a:ext uri="{FF2B5EF4-FFF2-40B4-BE49-F238E27FC236}">
                <a16:creationId xmlns:a16="http://schemas.microsoft.com/office/drawing/2014/main" id="{A5C0C5B2-6547-E1A7-B1E6-609D0FCF987B}"/>
              </a:ext>
            </a:extLst>
          </p:cNvPr>
          <p:cNvPicPr>
            <a:picLocks noChangeAspect="1"/>
          </p:cNvPicPr>
          <p:nvPr/>
        </p:nvPicPr>
        <p:blipFill>
          <a:blip r:embed="rId11"/>
          <a:stretch>
            <a:fillRect/>
          </a:stretch>
        </p:blipFill>
        <p:spPr>
          <a:xfrm>
            <a:off x="5791196" y="4798161"/>
            <a:ext cx="932580" cy="932580"/>
          </a:xfrm>
          <a:prstGeom prst="rect">
            <a:avLst/>
          </a:prstGeom>
        </p:spPr>
      </p:pic>
      <p:grpSp>
        <p:nvGrpSpPr>
          <p:cNvPr id="1052" name="Group 1051">
            <a:extLst>
              <a:ext uri="{FF2B5EF4-FFF2-40B4-BE49-F238E27FC236}">
                <a16:creationId xmlns:a16="http://schemas.microsoft.com/office/drawing/2014/main" id="{7F3ABC97-B019-0D76-DE6D-EFA6B0663348}"/>
              </a:ext>
            </a:extLst>
          </p:cNvPr>
          <p:cNvGrpSpPr/>
          <p:nvPr/>
        </p:nvGrpSpPr>
        <p:grpSpPr>
          <a:xfrm>
            <a:off x="607133" y="509566"/>
            <a:ext cx="871468" cy="871468"/>
            <a:chOff x="590914" y="836712"/>
            <a:chExt cx="871468" cy="871468"/>
          </a:xfrm>
        </p:grpSpPr>
        <p:pic>
          <p:nvPicPr>
            <p:cNvPr id="1031" name="Picture 1030" descr="A blue circle with a black background&#10;&#10;AI-generated content may be incorrect.">
              <a:extLst>
                <a:ext uri="{FF2B5EF4-FFF2-40B4-BE49-F238E27FC236}">
                  <a16:creationId xmlns:a16="http://schemas.microsoft.com/office/drawing/2014/main" id="{424399A3-5EF3-060E-D7C4-D21FDAD82D1F}"/>
                </a:ext>
              </a:extLst>
            </p:cNvPr>
            <p:cNvPicPr>
              <a:picLocks noChangeAspect="1"/>
            </p:cNvPicPr>
            <p:nvPr/>
          </p:nvPicPr>
          <p:blipFill>
            <a:blip r:embed="rId12"/>
            <a:stretch>
              <a:fillRect/>
            </a:stretch>
          </p:blipFill>
          <p:spPr>
            <a:xfrm>
              <a:off x="590914" y="836712"/>
              <a:ext cx="871468" cy="871468"/>
            </a:xfrm>
            <a:prstGeom prst="rect">
              <a:avLst/>
            </a:prstGeom>
          </p:spPr>
        </p:pic>
        <p:sp>
          <p:nvSpPr>
            <p:cNvPr id="1051" name="Oval 1050">
              <a:extLst>
                <a:ext uri="{FF2B5EF4-FFF2-40B4-BE49-F238E27FC236}">
                  <a16:creationId xmlns:a16="http://schemas.microsoft.com/office/drawing/2014/main" id="{F08AB07D-D9EE-ADFF-74E6-AFD7E29E7689}"/>
                </a:ext>
              </a:extLst>
            </p:cNvPr>
            <p:cNvSpPr/>
            <p:nvPr/>
          </p:nvSpPr>
          <p:spPr>
            <a:xfrm>
              <a:off x="1006367" y="1238507"/>
              <a:ext cx="72008" cy="72008"/>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sp>
        <p:nvSpPr>
          <p:cNvPr id="1053" name="TextBox 1052">
            <a:extLst>
              <a:ext uri="{FF2B5EF4-FFF2-40B4-BE49-F238E27FC236}">
                <a16:creationId xmlns:a16="http://schemas.microsoft.com/office/drawing/2014/main" id="{CE46C972-B100-21D7-801B-908613AE9440}"/>
              </a:ext>
            </a:extLst>
          </p:cNvPr>
          <p:cNvSpPr txBox="1"/>
          <p:nvPr/>
        </p:nvSpPr>
        <p:spPr>
          <a:xfrm>
            <a:off x="1343472" y="6164858"/>
            <a:ext cx="1656184" cy="523220"/>
          </a:xfrm>
          <a:prstGeom prst="rect">
            <a:avLst/>
          </a:prstGeom>
          <a:noFill/>
        </p:spPr>
        <p:txBody>
          <a:bodyPr wrap="square" rtlCol="0">
            <a:spAutoFit/>
          </a:bodyPr>
          <a:lstStyle/>
          <a:p>
            <a:r>
              <a:rPr lang="en-GB" sz="1400" b="1" dirty="0"/>
              <a:t>UNIVERSAL PRINCIPLE</a:t>
            </a:r>
            <a:endParaRPr lang="en-AU" sz="1400" b="1" dirty="0"/>
          </a:p>
        </p:txBody>
      </p:sp>
      <p:grpSp>
        <p:nvGrpSpPr>
          <p:cNvPr id="1054" name="Group 1053">
            <a:extLst>
              <a:ext uri="{FF2B5EF4-FFF2-40B4-BE49-F238E27FC236}">
                <a16:creationId xmlns:a16="http://schemas.microsoft.com/office/drawing/2014/main" id="{328C3E70-3AF7-5741-6685-28F82229362F}"/>
              </a:ext>
            </a:extLst>
          </p:cNvPr>
          <p:cNvGrpSpPr/>
          <p:nvPr/>
        </p:nvGrpSpPr>
        <p:grpSpPr>
          <a:xfrm rot="10800000">
            <a:off x="610954" y="5761653"/>
            <a:ext cx="10360483" cy="317967"/>
            <a:chOff x="1063112" y="1460912"/>
            <a:chExt cx="10360483" cy="317967"/>
          </a:xfrm>
        </p:grpSpPr>
        <p:grpSp>
          <p:nvGrpSpPr>
            <p:cNvPr id="1055" name="Group 1054">
              <a:extLst>
                <a:ext uri="{FF2B5EF4-FFF2-40B4-BE49-F238E27FC236}">
                  <a16:creationId xmlns:a16="http://schemas.microsoft.com/office/drawing/2014/main" id="{DFDC1211-6A17-1317-5B50-8C6E22A5E8B4}"/>
                </a:ext>
              </a:extLst>
            </p:cNvPr>
            <p:cNvGrpSpPr/>
            <p:nvPr/>
          </p:nvGrpSpPr>
          <p:grpSpPr>
            <a:xfrm>
              <a:off x="1127448" y="1460912"/>
              <a:ext cx="10225136" cy="259482"/>
              <a:chOff x="1127448" y="1460912"/>
              <a:chExt cx="10225136" cy="259482"/>
            </a:xfrm>
          </p:grpSpPr>
          <p:cxnSp>
            <p:nvCxnSpPr>
              <p:cNvPr id="1058" name="Straight Connector 1057">
                <a:extLst>
                  <a:ext uri="{FF2B5EF4-FFF2-40B4-BE49-F238E27FC236}">
                    <a16:creationId xmlns:a16="http://schemas.microsoft.com/office/drawing/2014/main" id="{BC5CA1F2-E1C2-81E6-4914-3D92F6A5833E}"/>
                  </a:ext>
                </a:extLst>
              </p:cNvPr>
              <p:cNvCxnSpPr/>
              <p:nvPr/>
            </p:nvCxnSpPr>
            <p:spPr>
              <a:xfrm>
                <a:off x="1127448" y="1460912"/>
                <a:ext cx="10225136" cy="0"/>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59" name="Straight Connector 1058">
                <a:extLst>
                  <a:ext uri="{FF2B5EF4-FFF2-40B4-BE49-F238E27FC236}">
                    <a16:creationId xmlns:a16="http://schemas.microsoft.com/office/drawing/2014/main" id="{531C25A9-27E5-2BF0-6982-75A458EF7C5C}"/>
                  </a:ext>
                </a:extLst>
              </p:cNvPr>
              <p:cNvCxnSpPr>
                <a:cxnSpLocks/>
              </p:cNvCxnSpPr>
              <p:nvPr/>
            </p:nvCxnSpPr>
            <p:spPr>
              <a:xfrm>
                <a:off x="1127448" y="1498416"/>
                <a:ext cx="0" cy="22197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60" name="Straight Connector 1059">
                <a:extLst>
                  <a:ext uri="{FF2B5EF4-FFF2-40B4-BE49-F238E27FC236}">
                    <a16:creationId xmlns:a16="http://schemas.microsoft.com/office/drawing/2014/main" id="{7C9A3668-7E28-72C3-784E-247D4D395F00}"/>
                  </a:ext>
                </a:extLst>
              </p:cNvPr>
              <p:cNvCxnSpPr>
                <a:cxnSpLocks/>
              </p:cNvCxnSpPr>
              <p:nvPr/>
            </p:nvCxnSpPr>
            <p:spPr>
              <a:xfrm>
                <a:off x="11352584" y="1460912"/>
                <a:ext cx="0" cy="221978"/>
              </a:xfrm>
              <a:prstGeom prst="line">
                <a:avLst/>
              </a:prstGeom>
              <a:ln w="28575">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056" name="Oval 1055">
              <a:extLst>
                <a:ext uri="{FF2B5EF4-FFF2-40B4-BE49-F238E27FC236}">
                  <a16:creationId xmlns:a16="http://schemas.microsoft.com/office/drawing/2014/main" id="{E2A9B80D-2DAB-D036-1584-B991ED520590}"/>
                </a:ext>
              </a:extLst>
            </p:cNvPr>
            <p:cNvSpPr/>
            <p:nvPr/>
          </p:nvSpPr>
          <p:spPr>
            <a:xfrm>
              <a:off x="1063112" y="1633396"/>
              <a:ext cx="142022" cy="14202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7" name="Oval 1056">
              <a:extLst>
                <a:ext uri="{FF2B5EF4-FFF2-40B4-BE49-F238E27FC236}">
                  <a16:creationId xmlns:a16="http://schemas.microsoft.com/office/drawing/2014/main" id="{1782A3AA-BFF9-9713-6053-2C094BCEDD0F}"/>
                </a:ext>
              </a:extLst>
            </p:cNvPr>
            <p:cNvSpPr/>
            <p:nvPr/>
          </p:nvSpPr>
          <p:spPr>
            <a:xfrm>
              <a:off x="11281573" y="1636857"/>
              <a:ext cx="142022" cy="14202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grpSp>
      <p:pic>
        <p:nvPicPr>
          <p:cNvPr id="2" name="Picture 1">
            <a:extLst>
              <a:ext uri="{FF2B5EF4-FFF2-40B4-BE49-F238E27FC236}">
                <a16:creationId xmlns:a16="http://schemas.microsoft.com/office/drawing/2014/main" id="{D6E9C084-F5C2-AB14-B25A-FDA4C7C18E32}"/>
              </a:ext>
            </a:extLst>
          </p:cNvPr>
          <p:cNvPicPr>
            <a:picLocks noChangeAspect="1"/>
          </p:cNvPicPr>
          <p:nvPr/>
        </p:nvPicPr>
        <p:blipFill>
          <a:blip r:embed="rId13"/>
          <a:srcRect l="19611" t="51448" r="52163" b="22390"/>
          <a:stretch>
            <a:fillRect/>
          </a:stretch>
        </p:blipFill>
        <p:spPr>
          <a:xfrm>
            <a:off x="10383850" y="-1"/>
            <a:ext cx="1808150" cy="1676013"/>
          </a:xfrm>
          <a:prstGeom prst="rect">
            <a:avLst/>
          </a:prstGeom>
        </p:spPr>
      </p:pic>
      <p:graphicFrame>
        <p:nvGraphicFramePr>
          <p:cNvPr id="11" name="Table 10">
            <a:extLst>
              <a:ext uri="{FF2B5EF4-FFF2-40B4-BE49-F238E27FC236}">
                <a16:creationId xmlns:a16="http://schemas.microsoft.com/office/drawing/2014/main" id="{B4B5CD07-F3ED-F3E4-801C-48533D82EC31}"/>
              </a:ext>
            </a:extLst>
          </p:cNvPr>
          <p:cNvGraphicFramePr>
            <a:graphicFrameLocks noGrp="1"/>
          </p:cNvGraphicFramePr>
          <p:nvPr>
            <p:extLst>
              <p:ext uri="{D42A27DB-BD31-4B8C-83A1-F6EECF244321}">
                <p14:modId xmlns:p14="http://schemas.microsoft.com/office/powerpoint/2010/main" val="2087492236"/>
              </p:ext>
            </p:extLst>
          </p:nvPr>
        </p:nvGraphicFramePr>
        <p:xfrm>
          <a:off x="1415895" y="340615"/>
          <a:ext cx="4275867" cy="5593080"/>
        </p:xfrm>
        <a:graphic>
          <a:graphicData uri="http://schemas.openxmlformats.org/drawingml/2006/table">
            <a:tbl>
              <a:tblPr>
                <a:tableStyleId>{5C22544A-7EE6-4342-B048-85BDC9FD1C3A}</a:tableStyleId>
              </a:tblPr>
              <a:tblGrid>
                <a:gridCol w="4275867">
                  <a:extLst>
                    <a:ext uri="{9D8B030D-6E8A-4147-A177-3AD203B41FA5}">
                      <a16:colId xmlns:a16="http://schemas.microsoft.com/office/drawing/2014/main" val="1702337724"/>
                    </a:ext>
                  </a:extLst>
                </a:gridCol>
              </a:tblGrid>
              <a:tr h="327866">
                <a:tc>
                  <a:txBody>
                    <a:bodyPr/>
                    <a:lstStyle/>
                    <a:p>
                      <a:pPr algn="l"/>
                      <a:r>
                        <a:rPr lang="en-GB" sz="1400" b="1" dirty="0">
                          <a:solidFill>
                            <a:schemeClr val="tx1"/>
                          </a:solidFill>
                        </a:rPr>
                        <a:t>STANDARD 1: Leadership and culture </a:t>
                      </a:r>
                    </a:p>
                    <a:p>
                      <a:pPr lvl="0" algn="l">
                        <a:spcBef>
                          <a:spcPts val="600"/>
                        </a:spcBef>
                      </a:pPr>
                      <a:r>
                        <a:rPr lang="en-GB" sz="1400" dirty="0">
                          <a:solidFill>
                            <a:schemeClr val="tx1"/>
                          </a:solidFill>
                        </a:rPr>
                        <a:t>Child safety and wellbeing is embedded in the entity’s organisational leadership, governance and culture.</a:t>
                      </a:r>
                      <a:endParaRPr lang="en-AU" sz="1400" dirty="0">
                        <a:solidFill>
                          <a:schemeClr val="tx1"/>
                        </a:solidFill>
                      </a:endParaRPr>
                    </a:p>
                  </a:txBody>
                  <a:tcPr marL="137160" marR="137160" marT="137160" marB="137160" anchor="ctr">
                    <a:lnL w="12700" cmpd="sng">
                      <a:noFill/>
                    </a:lnL>
                    <a:lnR w="12700" cmpd="sng">
                      <a:noFill/>
                    </a:lnR>
                    <a:lnT w="381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74077806"/>
                  </a:ext>
                </a:extLst>
              </a:tr>
              <a:tr h="0">
                <a:tc>
                  <a:txBody>
                    <a:bodyPr/>
                    <a:lstStyle/>
                    <a:p>
                      <a:pPr algn="l"/>
                      <a:r>
                        <a:rPr lang="en-GB" sz="1400" b="1" dirty="0">
                          <a:solidFill>
                            <a:schemeClr val="tx1"/>
                          </a:solidFill>
                        </a:rPr>
                        <a:t>STANDARD 2: Voice of children </a:t>
                      </a:r>
                    </a:p>
                    <a:p>
                      <a:pPr lvl="0" algn="l">
                        <a:spcBef>
                          <a:spcPts val="600"/>
                        </a:spcBef>
                      </a:pPr>
                      <a:r>
                        <a:rPr lang="en-GB" sz="1400" dirty="0">
                          <a:solidFill>
                            <a:schemeClr val="tx1"/>
                          </a:solidFill>
                        </a:rPr>
                        <a:t>Children are informed about their rights, participate in decisions affecting them and are taken seriously.</a:t>
                      </a:r>
                      <a:endParaRPr lang="en-AU" sz="1400" dirty="0">
                        <a:solidFill>
                          <a:schemeClr val="tx1"/>
                        </a:solidFill>
                      </a:endParaRPr>
                    </a:p>
                  </a:txBody>
                  <a:tcPr marL="137160" marR="137160" marT="137160" marB="13716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3684780"/>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chemeClr val="tx1"/>
                          </a:solidFill>
                        </a:rPr>
                        <a:t>STANDARD 3: Family and community </a:t>
                      </a:r>
                    </a:p>
                    <a:p>
                      <a:pPr lvl="0" algn="l">
                        <a:spcBef>
                          <a:spcPts val="600"/>
                        </a:spcBef>
                      </a:pPr>
                      <a:r>
                        <a:rPr lang="en-GB" sz="1400" dirty="0">
                          <a:solidFill>
                            <a:schemeClr val="tx1"/>
                          </a:solidFill>
                        </a:rPr>
                        <a:t>Families and communities are informed and involved in promoting child safety and wellbeing.</a:t>
                      </a:r>
                      <a:endParaRPr lang="en-AU" sz="1400" dirty="0">
                        <a:solidFill>
                          <a:schemeClr val="tx1"/>
                        </a:solidFill>
                      </a:endParaRPr>
                    </a:p>
                  </a:txBody>
                  <a:tcPr marL="137160" marR="137160" marT="137160" marB="13716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89423419"/>
                  </a:ext>
                </a:extLst>
              </a:tr>
              <a:tr h="0">
                <a:tc>
                  <a:txBody>
                    <a:bodyPr/>
                    <a:lstStyle/>
                    <a:p>
                      <a:pPr algn="l"/>
                      <a:r>
                        <a:rPr lang="en-GB" sz="1400" b="1" dirty="0">
                          <a:solidFill>
                            <a:schemeClr val="tx1"/>
                          </a:solidFill>
                        </a:rPr>
                        <a:t>STANDARD 4: Equity and diversity </a:t>
                      </a:r>
                    </a:p>
                    <a:p>
                      <a:pPr lvl="0" algn="l">
                        <a:spcBef>
                          <a:spcPts val="600"/>
                        </a:spcBef>
                      </a:pPr>
                      <a:r>
                        <a:rPr lang="en-GB" sz="1400" dirty="0">
                          <a:solidFill>
                            <a:schemeClr val="tx1"/>
                          </a:solidFill>
                        </a:rPr>
                        <a:t>Equity is upheld and diverse needs respected in policy and practice.</a:t>
                      </a:r>
                      <a:endParaRPr lang="en-AU" sz="1400" dirty="0">
                        <a:solidFill>
                          <a:schemeClr val="tx1"/>
                        </a:solidFill>
                      </a:endParaRPr>
                    </a:p>
                  </a:txBody>
                  <a:tcPr marL="137160" marR="137160" marT="137160" marB="13716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425197"/>
                  </a:ext>
                </a:extLst>
              </a:tr>
              <a:tr h="0">
                <a:tc>
                  <a:txBody>
                    <a:bodyPr/>
                    <a:lstStyle/>
                    <a:p>
                      <a:pPr algn="l"/>
                      <a:r>
                        <a:rPr lang="en-GB" sz="1400" b="1" dirty="0">
                          <a:solidFill>
                            <a:schemeClr val="tx1"/>
                          </a:solidFill>
                        </a:rPr>
                        <a:t>STANDARD 5: People </a:t>
                      </a:r>
                    </a:p>
                    <a:p>
                      <a:pPr lvl="0" algn="l">
                        <a:spcBef>
                          <a:spcPts val="600"/>
                        </a:spcBef>
                      </a:pPr>
                      <a:r>
                        <a:rPr lang="en-GB" sz="1400" dirty="0">
                          <a:solidFill>
                            <a:schemeClr val="tx1"/>
                          </a:solidFill>
                        </a:rPr>
                        <a:t>People working with children are suitable and supported to reflect child safety and wellbeing values in practice.</a:t>
                      </a:r>
                      <a:endParaRPr lang="en-AU" sz="1400" dirty="0">
                        <a:solidFill>
                          <a:schemeClr val="tx1"/>
                        </a:solidFill>
                      </a:endParaRPr>
                    </a:p>
                  </a:txBody>
                  <a:tcPr marL="137160" marR="137160" marT="137160" marB="13716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36146971"/>
                  </a:ext>
                </a:extLst>
              </a:tr>
            </a:tbl>
          </a:graphicData>
        </a:graphic>
      </p:graphicFrame>
      <p:graphicFrame>
        <p:nvGraphicFramePr>
          <p:cNvPr id="31" name="Table 30">
            <a:extLst>
              <a:ext uri="{FF2B5EF4-FFF2-40B4-BE49-F238E27FC236}">
                <a16:creationId xmlns:a16="http://schemas.microsoft.com/office/drawing/2014/main" id="{20D22578-1AA6-04E6-5F45-3667C0B63BB3}"/>
              </a:ext>
            </a:extLst>
          </p:cNvPr>
          <p:cNvGraphicFramePr>
            <a:graphicFrameLocks noGrp="1"/>
          </p:cNvGraphicFramePr>
          <p:nvPr>
            <p:extLst>
              <p:ext uri="{D42A27DB-BD31-4B8C-83A1-F6EECF244321}">
                <p14:modId xmlns:p14="http://schemas.microsoft.com/office/powerpoint/2010/main" val="2568583038"/>
              </p:ext>
            </p:extLst>
          </p:nvPr>
        </p:nvGraphicFramePr>
        <p:xfrm>
          <a:off x="6629278" y="335341"/>
          <a:ext cx="4489690" cy="5379720"/>
        </p:xfrm>
        <a:graphic>
          <a:graphicData uri="http://schemas.openxmlformats.org/drawingml/2006/table">
            <a:tbl>
              <a:tblPr>
                <a:tableStyleId>{5C22544A-7EE6-4342-B048-85BDC9FD1C3A}</a:tableStyleId>
              </a:tblPr>
              <a:tblGrid>
                <a:gridCol w="4489690">
                  <a:extLst>
                    <a:ext uri="{9D8B030D-6E8A-4147-A177-3AD203B41FA5}">
                      <a16:colId xmlns:a16="http://schemas.microsoft.com/office/drawing/2014/main" val="1018460657"/>
                    </a:ext>
                  </a:extLst>
                </a:gridCol>
              </a:tblGrid>
              <a:tr h="0">
                <a:tc>
                  <a:txBody>
                    <a:bodyPr/>
                    <a:lstStyle/>
                    <a:p>
                      <a:r>
                        <a:rPr lang="en-GB" sz="1400" b="1" dirty="0">
                          <a:solidFill>
                            <a:schemeClr val="tx1"/>
                          </a:solidFill>
                        </a:rPr>
                        <a:t>STANDARD 6: Complaints management </a:t>
                      </a:r>
                    </a:p>
                    <a:p>
                      <a:pPr lvl="0">
                        <a:spcBef>
                          <a:spcPts val="600"/>
                        </a:spcBef>
                      </a:pPr>
                      <a:r>
                        <a:rPr lang="en-GB" sz="1400" dirty="0">
                          <a:solidFill>
                            <a:schemeClr val="tx1"/>
                          </a:solidFill>
                        </a:rPr>
                        <a:t>Processes to respond to complaints and concerns are child-focused.</a:t>
                      </a:r>
                      <a:endParaRPr lang="en-AU" sz="1400" dirty="0">
                        <a:solidFill>
                          <a:schemeClr val="tx1"/>
                        </a:solidFill>
                      </a:endParaRPr>
                    </a:p>
                  </a:txBody>
                  <a:tcPr marL="137160" marR="137160" marT="137160" marB="137160"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00309720"/>
                  </a:ext>
                </a:extLst>
              </a:tr>
              <a:tr h="352691">
                <a:tc>
                  <a:txBody>
                    <a:bodyPr/>
                    <a:lstStyle/>
                    <a:p>
                      <a:r>
                        <a:rPr lang="en-GB" sz="1400" b="1" dirty="0">
                          <a:solidFill>
                            <a:schemeClr val="tx1"/>
                          </a:solidFill>
                        </a:rPr>
                        <a:t>STANDARD 7: Knowledge and skills </a:t>
                      </a:r>
                    </a:p>
                    <a:p>
                      <a:pPr lvl="0">
                        <a:spcBef>
                          <a:spcPts val="600"/>
                        </a:spcBef>
                      </a:pPr>
                      <a:r>
                        <a:rPr lang="en-GB" sz="1400" dirty="0">
                          <a:solidFill>
                            <a:schemeClr val="tx1"/>
                          </a:solidFill>
                        </a:rPr>
                        <a:t>Staff and volunteers of the entity are equipped with the knowledge, skills and awareness to keep children safe through ongoing education and training.</a:t>
                      </a:r>
                      <a:endParaRPr lang="en-AU" sz="1400" dirty="0">
                        <a:solidFill>
                          <a:schemeClr val="tx1"/>
                        </a:solidFill>
                      </a:endParaRPr>
                    </a:p>
                  </a:txBody>
                  <a:tcPr marL="137160" marR="137160" marT="137160" marB="13716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874463"/>
                  </a:ext>
                </a:extLst>
              </a:tr>
              <a:tr h="0">
                <a:tc>
                  <a:txBody>
                    <a:bodyPr/>
                    <a:lstStyle/>
                    <a:p>
                      <a:r>
                        <a:rPr lang="en-GB" sz="1400" b="1" dirty="0">
                          <a:solidFill>
                            <a:schemeClr val="tx1"/>
                          </a:solidFill>
                        </a:rPr>
                        <a:t>STANDARD 8: Physical and online environments </a:t>
                      </a:r>
                    </a:p>
                    <a:p>
                      <a:pPr lvl="0">
                        <a:spcBef>
                          <a:spcPts val="600"/>
                        </a:spcBef>
                      </a:pPr>
                      <a:r>
                        <a:rPr lang="en-GB" sz="1400" dirty="0">
                          <a:solidFill>
                            <a:schemeClr val="tx1"/>
                          </a:solidFill>
                        </a:rPr>
                        <a:t>Physical and online environments promote safety and wellbeing and minimise the opportunity for children to be harmed.</a:t>
                      </a:r>
                      <a:endParaRPr lang="en-AU" sz="1400" dirty="0">
                        <a:solidFill>
                          <a:schemeClr val="tx1"/>
                        </a:solidFill>
                      </a:endParaRPr>
                    </a:p>
                  </a:txBody>
                  <a:tcPr marL="137160" marR="137160" marT="137160" marB="13716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56625968"/>
                  </a:ext>
                </a:extLst>
              </a:tr>
              <a:tr h="0">
                <a:tc>
                  <a:txBody>
                    <a:bodyPr/>
                    <a:lstStyle/>
                    <a:p>
                      <a:r>
                        <a:rPr lang="en-GB" sz="1400" b="1" dirty="0">
                          <a:solidFill>
                            <a:schemeClr val="tx1"/>
                          </a:solidFill>
                        </a:rPr>
                        <a:t>STANDARD 9: Continuous improvement </a:t>
                      </a:r>
                    </a:p>
                    <a:p>
                      <a:pPr lvl="0">
                        <a:spcBef>
                          <a:spcPts val="600"/>
                        </a:spcBef>
                      </a:pPr>
                      <a:r>
                        <a:rPr lang="en-GB" sz="1400" dirty="0">
                          <a:solidFill>
                            <a:schemeClr val="tx1"/>
                          </a:solidFill>
                        </a:rPr>
                        <a:t>Implementation of the child safe standards is regularly reviewed and improved.</a:t>
                      </a:r>
                      <a:endParaRPr lang="en-AU" sz="1400" dirty="0">
                        <a:solidFill>
                          <a:schemeClr val="tx1"/>
                        </a:solidFill>
                      </a:endParaRPr>
                    </a:p>
                  </a:txBody>
                  <a:tcPr marL="137160" marR="137160" marT="137160" marB="137160" anchor="ctr">
                    <a:lnL w="12700" cmpd="sng">
                      <a:noFill/>
                    </a:lnL>
                    <a:lnR w="12700" cmpd="sng">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02805124"/>
                  </a:ext>
                </a:extLst>
              </a:tr>
              <a:tr h="0">
                <a:tc>
                  <a:txBody>
                    <a:bodyPr/>
                    <a:lstStyle/>
                    <a:p>
                      <a:r>
                        <a:rPr lang="en-GB" sz="1400" b="1" dirty="0">
                          <a:solidFill>
                            <a:schemeClr val="tx1"/>
                          </a:solidFill>
                        </a:rPr>
                        <a:t>STANDARD 10: Policies and procedures</a:t>
                      </a:r>
                    </a:p>
                    <a:p>
                      <a:pPr lvl="0">
                        <a:spcBef>
                          <a:spcPts val="600"/>
                        </a:spcBef>
                      </a:pPr>
                      <a:r>
                        <a:rPr lang="en-GB" sz="1400" dirty="0">
                          <a:solidFill>
                            <a:schemeClr val="tx1"/>
                          </a:solidFill>
                        </a:rPr>
                        <a:t>Policies and procedures document how the entity is safe for children.</a:t>
                      </a:r>
                      <a:endParaRPr lang="en-AU" sz="1400" dirty="0">
                        <a:solidFill>
                          <a:schemeClr val="tx1"/>
                        </a:solidFill>
                      </a:endParaRPr>
                    </a:p>
                  </a:txBody>
                  <a:tcPr marL="137160" marR="137160" marT="137160" marB="137160" anchor="ct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36907098"/>
                  </a:ext>
                </a:extLst>
              </a:tr>
            </a:tbl>
          </a:graphicData>
        </a:graphic>
      </p:graphicFrame>
    </p:spTree>
    <p:extLst>
      <p:ext uri="{BB962C8B-B14F-4D97-AF65-F5344CB8AC3E}">
        <p14:creationId xmlns:p14="http://schemas.microsoft.com/office/powerpoint/2010/main" val="4256205582"/>
      </p:ext>
    </p:extLst>
  </p:cSld>
  <p:clrMapOvr>
    <a:masterClrMapping/>
  </p:clrMapOvr>
  <mc:AlternateContent xmlns:mc="http://schemas.openxmlformats.org/markup-compatibility/2006" xmlns:p14="http://schemas.microsoft.com/office/powerpoint/2010/main">
    <mc:Choice Requires="p14">
      <p:transition spd="slow" p14:dur="2000" advTm="114761"/>
    </mc:Choice>
    <mc:Fallback xmlns="">
      <p:transition spd="slow" advTm="11476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D19D8-7711-F014-DB96-4E57F4F94F80}"/>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86A7F62-2AC5-3E40-3E99-B6502AEB4E9A}"/>
              </a:ext>
            </a:extLst>
          </p:cNvPr>
          <p:cNvSpPr/>
          <p:nvPr/>
        </p:nvSpPr>
        <p:spPr>
          <a:xfrm>
            <a:off x="0" y="0"/>
            <a:ext cx="12192000" cy="69573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Slide Number Placeholder 52">
            <a:extLst>
              <a:ext uri="{FF2B5EF4-FFF2-40B4-BE49-F238E27FC236}">
                <a16:creationId xmlns:a16="http://schemas.microsoft.com/office/drawing/2014/main" id="{8692EAA4-C5E1-CBBA-B995-1A2A2B83E6E7}"/>
              </a:ext>
            </a:extLst>
          </p:cNvPr>
          <p:cNvSpPr txBox="1">
            <a:spLocks/>
          </p:cNvSpPr>
          <p:nvPr/>
        </p:nvSpPr>
        <p:spPr>
          <a:xfrm>
            <a:off x="11367095" y="6462969"/>
            <a:ext cx="344805" cy="153888"/>
          </a:xfrm>
          <a:prstGeom prst="rect">
            <a:avLst/>
          </a:prstGeom>
        </p:spPr>
        <p:txBody>
          <a:bodyPr vert="horz" lIns="0" tIns="0" rIns="0" bIns="0" rtlCol="0" anchor="ctr">
            <a:spAutoFit/>
          </a:bodyPr>
          <a:lstStyle>
            <a:defPPr>
              <a:defRPr lang="en-US"/>
            </a:defPPr>
            <a:lvl1pPr marL="0" algn="r" defTabSz="914400" rtl="0" eaLnBrk="1" latinLnBrk="0" hangingPunct="1">
              <a:defRPr sz="1000" b="1" i="0" kern="1200">
                <a:solidFill>
                  <a:schemeClr val="accent6"/>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8ABE44-7D15-AD4D-9BEF-116E758BCB02}" type="slidenum">
              <a:rPr lang="en-US" smtClean="0"/>
              <a:pPr/>
              <a:t>6</a:t>
            </a:fld>
            <a:endParaRPr lang="en-US" dirty="0"/>
          </a:p>
        </p:txBody>
      </p:sp>
      <p:pic>
        <p:nvPicPr>
          <p:cNvPr id="2050" name="Picture 2">
            <a:hlinkClick r:id="rId3"/>
            <a:extLst>
              <a:ext uri="{FF2B5EF4-FFF2-40B4-BE49-F238E27FC236}">
                <a16:creationId xmlns:a16="http://schemas.microsoft.com/office/drawing/2014/main" id="{A08664DC-7379-B832-B4AA-0DA84AC1794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775" b="13726"/>
          <a:stretch>
            <a:fillRect/>
          </a:stretch>
        </p:blipFill>
        <p:spPr bwMode="auto">
          <a:xfrm>
            <a:off x="611259" y="441382"/>
            <a:ext cx="10969482" cy="5964564"/>
          </a:xfrm>
          <a:prstGeom prst="roundRect">
            <a:avLst>
              <a:gd name="adj" fmla="val 4167"/>
            </a:avLst>
          </a:prstGeom>
          <a:solidFill>
            <a:srgbClr val="FFFFFF"/>
          </a:solidFill>
          <a:ln w="76200" cap="sq">
            <a:solidFill>
              <a:schemeClr val="bg1"/>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Freeform 8">
            <a:extLst>
              <a:ext uri="{FF2B5EF4-FFF2-40B4-BE49-F238E27FC236}">
                <a16:creationId xmlns:a16="http://schemas.microsoft.com/office/drawing/2014/main" id="{109BBE60-F5CA-D0E8-A958-79AE1CC705E7}"/>
              </a:ext>
            </a:extLst>
          </p:cNvPr>
          <p:cNvSpPr/>
          <p:nvPr/>
        </p:nvSpPr>
        <p:spPr>
          <a:xfrm rot="10800000">
            <a:off x="6960095" y="4509120"/>
            <a:ext cx="5112571" cy="2334224"/>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5" name="TextBox 14">
            <a:extLst>
              <a:ext uri="{FF2B5EF4-FFF2-40B4-BE49-F238E27FC236}">
                <a16:creationId xmlns:a16="http://schemas.microsoft.com/office/drawing/2014/main" id="{FDDB9ABA-FBA6-9F46-AC66-875AC74F3B6C}"/>
              </a:ext>
            </a:extLst>
          </p:cNvPr>
          <p:cNvSpPr txBox="1"/>
          <p:nvPr/>
        </p:nvSpPr>
        <p:spPr>
          <a:xfrm>
            <a:off x="7519423" y="4721480"/>
            <a:ext cx="4257898" cy="2292935"/>
          </a:xfrm>
          <a:prstGeom prst="rect">
            <a:avLst/>
          </a:prstGeom>
          <a:noFill/>
        </p:spPr>
        <p:txBody>
          <a:bodyPr wrap="square" rtlCol="0">
            <a:spAutoFit/>
          </a:bodyPr>
          <a:lstStyle/>
          <a:p>
            <a:pPr>
              <a:spcAft>
                <a:spcPts val="600"/>
              </a:spcAft>
            </a:pPr>
            <a:r>
              <a:rPr lang="en-US" sz="2000" b="1" dirty="0">
                <a:solidFill>
                  <a:schemeClr val="accent6"/>
                </a:solidFill>
              </a:rPr>
              <a:t>Watch the video then discuss:</a:t>
            </a:r>
            <a:endParaRPr lang="en-US" dirty="0">
              <a:solidFill>
                <a:schemeClr val="accent6"/>
              </a:solidFill>
            </a:endParaRPr>
          </a:p>
          <a:p>
            <a:pPr marL="298450" indent="-285750">
              <a:spcAft>
                <a:spcPts val="600"/>
              </a:spcAft>
              <a:buFont typeface="Arial" panose="020B0604020202020204" pitchFamily="34" charset="0"/>
              <a:buChar char="•"/>
            </a:pPr>
            <a:r>
              <a:rPr lang="en-US" dirty="0">
                <a:solidFill>
                  <a:schemeClr val="accent6"/>
                </a:solidFill>
              </a:rPr>
              <a:t>Is children’s safety and wellbeing embedded in our leadership, governance, and culture? </a:t>
            </a:r>
          </a:p>
          <a:p>
            <a:pPr marL="298450" indent="-285750">
              <a:spcAft>
                <a:spcPts val="600"/>
              </a:spcAft>
              <a:buFont typeface="Arial" panose="020B0604020202020204" pitchFamily="34" charset="0"/>
              <a:buChar char="•"/>
            </a:pPr>
            <a:r>
              <a:rPr lang="en-US" dirty="0">
                <a:solidFill>
                  <a:schemeClr val="accent6"/>
                </a:solidFill>
              </a:rPr>
              <a:t>Do we champion a child safe culture at all levels of the organisation?</a:t>
            </a:r>
          </a:p>
          <a:p>
            <a:endParaRPr lang="en-AU" dirty="0"/>
          </a:p>
        </p:txBody>
      </p:sp>
      <p:sp>
        <p:nvSpPr>
          <p:cNvPr id="18" name="TextBox 17">
            <a:extLst>
              <a:ext uri="{FF2B5EF4-FFF2-40B4-BE49-F238E27FC236}">
                <a16:creationId xmlns:a16="http://schemas.microsoft.com/office/drawing/2014/main" id="{9589945C-65A7-B8DF-285A-F75957EC468F}"/>
              </a:ext>
            </a:extLst>
          </p:cNvPr>
          <p:cNvSpPr txBox="1"/>
          <p:nvPr/>
        </p:nvSpPr>
        <p:spPr>
          <a:xfrm>
            <a:off x="611259" y="6504791"/>
            <a:ext cx="6348836" cy="369332"/>
          </a:xfrm>
          <a:prstGeom prst="rect">
            <a:avLst/>
          </a:prstGeom>
          <a:noFill/>
        </p:spPr>
        <p:txBody>
          <a:bodyPr wrap="square" rtlCol="0">
            <a:spAutoFit/>
          </a:bodyPr>
          <a:lstStyle/>
          <a:p>
            <a:r>
              <a:rPr lang="en-GB" dirty="0">
                <a:solidFill>
                  <a:schemeClr val="accent6"/>
                </a:solidFill>
              </a:rPr>
              <a:t>WATCH </a:t>
            </a:r>
            <a:r>
              <a:rPr lang="en-GB" dirty="0">
                <a:solidFill>
                  <a:schemeClr val="accent6"/>
                </a:solidFill>
                <a:hlinkClick r:id="rId3">
                  <a:extLst>
                    <a:ext uri="{A12FA001-AC4F-418D-AE19-62706E023703}">
                      <ahyp:hlinkClr xmlns:ahyp="http://schemas.microsoft.com/office/drawing/2018/hyperlinkcolor" val="tx"/>
                    </a:ext>
                  </a:extLst>
                </a:hlinkClick>
              </a:rPr>
              <a:t>Standard 1: Leadership and culture</a:t>
            </a:r>
            <a:endParaRPr lang="en-AU" dirty="0">
              <a:solidFill>
                <a:schemeClr val="accent6"/>
              </a:solidFill>
            </a:endParaRPr>
          </a:p>
        </p:txBody>
      </p:sp>
    </p:spTree>
    <p:extLst>
      <p:ext uri="{BB962C8B-B14F-4D97-AF65-F5344CB8AC3E}">
        <p14:creationId xmlns:p14="http://schemas.microsoft.com/office/powerpoint/2010/main" val="4211971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0B996-F736-6581-4F92-234C3CCAC40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8DAFD186-362D-2A1F-5569-12E61C12487F}"/>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5" name="Picture 24" descr="A blue dot design on a black background&#10;&#10;AI-generated content may be incorrect.">
            <a:extLst>
              <a:ext uri="{FF2B5EF4-FFF2-40B4-BE49-F238E27FC236}">
                <a16:creationId xmlns:a16="http://schemas.microsoft.com/office/drawing/2014/main" id="{68095A1B-9EA1-A85A-47C5-EFC70E37E31D}"/>
              </a:ext>
            </a:extLst>
          </p:cNvPr>
          <p:cNvPicPr>
            <a:picLocks noChangeAspect="1"/>
          </p:cNvPicPr>
          <p:nvPr/>
        </p:nvPicPr>
        <p:blipFill>
          <a:blip r:embed="rId3"/>
          <a:stretch>
            <a:fillRect/>
          </a:stretch>
        </p:blipFill>
        <p:spPr>
          <a:xfrm rot="8283796">
            <a:off x="1988113" y="1723502"/>
            <a:ext cx="6483492" cy="6483492"/>
          </a:xfrm>
          <a:prstGeom prst="rect">
            <a:avLst/>
          </a:prstGeom>
        </p:spPr>
      </p:pic>
      <p:sp>
        <p:nvSpPr>
          <p:cNvPr id="16" name="Freeform 3">
            <a:extLst>
              <a:ext uri="{FF2B5EF4-FFF2-40B4-BE49-F238E27FC236}">
                <a16:creationId xmlns:a16="http://schemas.microsoft.com/office/drawing/2014/main" id="{7CA2D688-5FBE-8003-6B6A-AD26C8A00F30}"/>
              </a:ext>
            </a:extLst>
          </p:cNvPr>
          <p:cNvSpPr/>
          <p:nvPr/>
        </p:nvSpPr>
        <p:spPr>
          <a:xfrm>
            <a:off x="0" y="0"/>
            <a:ext cx="5083904" cy="5304058"/>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4">
              <a:alphaModFix amt="18999"/>
            </a:blip>
            <a:stretch>
              <a:fillRect l="-60898" t="-54401" r="1"/>
            </a:stretch>
          </a:blipFill>
        </p:spPr>
        <p:txBody>
          <a:bodyPr/>
          <a:lstStyle/>
          <a:p>
            <a:endParaRPr lang="en-AU" sz="1200" noProof="0" dirty="0"/>
          </a:p>
        </p:txBody>
      </p:sp>
      <p:grpSp>
        <p:nvGrpSpPr>
          <p:cNvPr id="15" name="Group 14">
            <a:extLst>
              <a:ext uri="{FF2B5EF4-FFF2-40B4-BE49-F238E27FC236}">
                <a16:creationId xmlns:a16="http://schemas.microsoft.com/office/drawing/2014/main" id="{1437163F-86B3-ADC9-6F5C-AC98648AF672}"/>
              </a:ext>
            </a:extLst>
          </p:cNvPr>
          <p:cNvGrpSpPr/>
          <p:nvPr/>
        </p:nvGrpSpPr>
        <p:grpSpPr>
          <a:xfrm>
            <a:off x="335409" y="167536"/>
            <a:ext cx="11376491" cy="1787185"/>
            <a:chOff x="335409" y="167536"/>
            <a:chExt cx="11376491" cy="1787185"/>
          </a:xfrm>
        </p:grpSpPr>
        <p:sp>
          <p:nvSpPr>
            <p:cNvPr id="2" name="Freeform 5">
              <a:extLst>
                <a:ext uri="{FF2B5EF4-FFF2-40B4-BE49-F238E27FC236}">
                  <a16:creationId xmlns:a16="http://schemas.microsoft.com/office/drawing/2014/main" id="{53771F17-6AE6-E995-773E-862B9CDEA302}"/>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3" name="Freeform 6">
              <a:extLst>
                <a:ext uri="{FF2B5EF4-FFF2-40B4-BE49-F238E27FC236}">
                  <a16:creationId xmlns:a16="http://schemas.microsoft.com/office/drawing/2014/main" id="{75C6ABFF-3CFA-D4B5-6C6C-90FE39B482ED}"/>
                </a:ext>
              </a:extLst>
            </p:cNvPr>
            <p:cNvSpPr/>
            <p:nvPr/>
          </p:nvSpPr>
          <p:spPr>
            <a:xfrm>
              <a:off x="335409" y="291265"/>
              <a:ext cx="11376491" cy="1663456"/>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53" name="Slide Number Placeholder 52">
            <a:extLst>
              <a:ext uri="{FF2B5EF4-FFF2-40B4-BE49-F238E27FC236}">
                <a16:creationId xmlns:a16="http://schemas.microsoft.com/office/drawing/2014/main" id="{2A343789-3236-F11B-68D1-704A76D16E66}"/>
              </a:ext>
            </a:extLst>
          </p:cNvPr>
          <p:cNvSpPr>
            <a:spLocks noGrp="1"/>
          </p:cNvSpPr>
          <p:nvPr>
            <p:ph type="sldNum" sz="quarter" idx="4"/>
          </p:nvPr>
        </p:nvSpPr>
        <p:spPr/>
        <p:txBody>
          <a:bodyPr/>
          <a:lstStyle/>
          <a:p>
            <a:fld id="{118ABE44-7D15-AD4D-9BEF-116E758BCB02}" type="slidenum">
              <a:rPr lang="en-US" smtClean="0"/>
              <a:pPr/>
              <a:t>7</a:t>
            </a:fld>
            <a:endParaRPr lang="en-US" dirty="0"/>
          </a:p>
        </p:txBody>
      </p:sp>
      <p:sp>
        <p:nvSpPr>
          <p:cNvPr id="6" name="Content Placeholder 12">
            <a:extLst>
              <a:ext uri="{FF2B5EF4-FFF2-40B4-BE49-F238E27FC236}">
                <a16:creationId xmlns:a16="http://schemas.microsoft.com/office/drawing/2014/main" id="{A8E6B08D-9D33-ACDB-22A2-C9A39AA4B988}"/>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8" name="Freeform 9">
            <a:extLst>
              <a:ext uri="{FF2B5EF4-FFF2-40B4-BE49-F238E27FC236}">
                <a16:creationId xmlns:a16="http://schemas.microsoft.com/office/drawing/2014/main" id="{2FC981A2-E001-8AB7-6754-F820AE205B5A}"/>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9">
            <a:extLst>
              <a:ext uri="{FF2B5EF4-FFF2-40B4-BE49-F238E27FC236}">
                <a16:creationId xmlns:a16="http://schemas.microsoft.com/office/drawing/2014/main" id="{F6F1CA5E-3306-F00A-44B0-D14B76E98B5C}"/>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1" name="Freeform 8">
            <a:extLst>
              <a:ext uri="{FF2B5EF4-FFF2-40B4-BE49-F238E27FC236}">
                <a16:creationId xmlns:a16="http://schemas.microsoft.com/office/drawing/2014/main" id="{2909F6B0-14E4-C8F6-5EEE-AB3C2FDF34CC}"/>
              </a:ext>
            </a:extLst>
          </p:cNvPr>
          <p:cNvSpPr/>
          <p:nvPr/>
        </p:nvSpPr>
        <p:spPr>
          <a:xfrm rot="10800000">
            <a:off x="560273" y="2587282"/>
            <a:ext cx="5093723" cy="2884312"/>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3" name="Freeform 8">
            <a:extLst>
              <a:ext uri="{FF2B5EF4-FFF2-40B4-BE49-F238E27FC236}">
                <a16:creationId xmlns:a16="http://schemas.microsoft.com/office/drawing/2014/main" id="{A531653A-6881-5465-8A14-6457B17EC196}"/>
              </a:ext>
            </a:extLst>
          </p:cNvPr>
          <p:cNvSpPr/>
          <p:nvPr/>
        </p:nvSpPr>
        <p:spPr>
          <a:xfrm rot="10800000">
            <a:off x="560271" y="2746666"/>
            <a:ext cx="5083905" cy="2724928"/>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9" name="Rectangle 8">
            <a:extLst>
              <a:ext uri="{FF2B5EF4-FFF2-40B4-BE49-F238E27FC236}">
                <a16:creationId xmlns:a16="http://schemas.microsoft.com/office/drawing/2014/main" id="{CD195CC6-4FED-80CE-AD86-C9A63F40EA75}"/>
              </a:ext>
            </a:extLst>
          </p:cNvPr>
          <p:cNvSpPr/>
          <p:nvPr/>
        </p:nvSpPr>
        <p:spPr>
          <a:xfrm>
            <a:off x="6616133" y="2492896"/>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When leaders visibly prioritise children’s safety, allocate resources, model accountability, and weave protection and prevention into every decision, they activate a cascading effect.</a:t>
            </a:r>
          </a:p>
          <a:p>
            <a:endParaRPr lang="en-GB" dirty="0">
              <a:solidFill>
                <a:schemeClr val="tx1"/>
              </a:solidFill>
            </a:endParaRPr>
          </a:p>
          <a:p>
            <a:r>
              <a:rPr lang="en-GB" b="1" dirty="0">
                <a:solidFill>
                  <a:schemeClr val="tx1"/>
                </a:solidFill>
              </a:rPr>
              <a:t>Standard 1 doesn't just support the other standards - it breathes life into them.</a:t>
            </a:r>
          </a:p>
          <a:p>
            <a:endParaRPr lang="en-GB" dirty="0">
              <a:solidFill>
                <a:schemeClr val="tx1"/>
              </a:solidFill>
            </a:endParaRPr>
          </a:p>
          <a:p>
            <a:r>
              <a:rPr lang="en-GB" dirty="0">
                <a:solidFill>
                  <a:schemeClr val="tx1"/>
                </a:solidFill>
              </a:rPr>
              <a:t>As you work through the scenarios throughout this presentation, consider how leadership can enable culture transformation for each standard.</a:t>
            </a:r>
          </a:p>
          <a:p>
            <a:pPr lvl="0">
              <a:spcAft>
                <a:spcPts val="1200"/>
              </a:spcAft>
            </a:pPr>
            <a:endParaRPr lang="en-AU" sz="1600" dirty="0">
              <a:solidFill>
                <a:schemeClr val="tx1"/>
              </a:solidFill>
            </a:endParaRPr>
          </a:p>
        </p:txBody>
      </p:sp>
      <p:sp>
        <p:nvSpPr>
          <p:cNvPr id="7" name="Content Placeholder 12">
            <a:extLst>
              <a:ext uri="{FF2B5EF4-FFF2-40B4-BE49-F238E27FC236}">
                <a16:creationId xmlns:a16="http://schemas.microsoft.com/office/drawing/2014/main" id="{CD49B255-31F5-F304-1DFD-24C3565F55E8}"/>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dirty="0"/>
          </a:p>
        </p:txBody>
      </p:sp>
      <p:sp>
        <p:nvSpPr>
          <p:cNvPr id="4" name="Text Placeholder 2">
            <a:extLst>
              <a:ext uri="{FF2B5EF4-FFF2-40B4-BE49-F238E27FC236}">
                <a16:creationId xmlns:a16="http://schemas.microsoft.com/office/drawing/2014/main" id="{47AF8AF9-AA3C-B92D-FE2E-CD0B959A4E1F}"/>
              </a:ext>
            </a:extLst>
          </p:cNvPr>
          <p:cNvSpPr txBox="1">
            <a:spLocks/>
          </p:cNvSpPr>
          <p:nvPr/>
        </p:nvSpPr>
        <p:spPr>
          <a:xfrm>
            <a:off x="1351467" y="2962610"/>
            <a:ext cx="3921776" cy="2459886"/>
          </a:xfrm>
          <a:prstGeom prst="rect">
            <a:avLst/>
          </a:prstGeom>
        </p:spPr>
        <p:txBody>
          <a:bodyPr vert="horz" wrap="square" lIns="0" tIns="144000" rIns="0" bIns="0" numCol="1" spcCol="0" rtlCol="0">
            <a:spAutoFit/>
          </a:bodyPr>
          <a:lstStyle>
            <a:lvl1pPr marL="0" indent="0" algn="l" defTabSz="914400" rtl="0" eaLnBrk="1" latinLnBrk="0" hangingPunct="1">
              <a:lnSpc>
                <a:spcPct val="110000"/>
              </a:lnSpc>
              <a:spcBef>
                <a:spcPts val="1000"/>
              </a:spcBef>
              <a:spcAft>
                <a:spcPts val="600"/>
              </a:spcAft>
              <a:buClr>
                <a:srgbClr val="A3C6BF"/>
              </a:buClr>
              <a:buFontTx/>
              <a:buNone/>
              <a:defRPr sz="24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Without a genuine leadership commitment to prioritising safety into governance, strategy, culture, policy and practice, the other standards risk becoming compliance exercises rather than transformative change. </a:t>
            </a:r>
          </a:p>
          <a:p>
            <a:endParaRPr lang="en-GB" sz="1800" dirty="0"/>
          </a:p>
        </p:txBody>
      </p:sp>
      <p:sp>
        <p:nvSpPr>
          <p:cNvPr id="23" name="TextBox 22">
            <a:extLst>
              <a:ext uri="{FF2B5EF4-FFF2-40B4-BE49-F238E27FC236}">
                <a16:creationId xmlns:a16="http://schemas.microsoft.com/office/drawing/2014/main" id="{8FAFC066-1017-6753-E0BB-C1281942DC86}"/>
              </a:ext>
            </a:extLst>
          </p:cNvPr>
          <p:cNvSpPr txBox="1"/>
          <p:nvPr/>
        </p:nvSpPr>
        <p:spPr>
          <a:xfrm>
            <a:off x="1945587" y="780722"/>
            <a:ext cx="9141788" cy="523220"/>
          </a:xfrm>
          <a:prstGeom prst="rect">
            <a:avLst/>
          </a:prstGeom>
          <a:noFill/>
        </p:spPr>
        <p:txBody>
          <a:bodyPr wrap="square">
            <a:spAutoFit/>
          </a:bodyPr>
          <a:lstStyle/>
          <a:p>
            <a:r>
              <a:rPr lang="en-GB" sz="2800" b="1" dirty="0">
                <a:solidFill>
                  <a:schemeClr val="accent6"/>
                </a:solidFill>
              </a:rPr>
              <a:t>Standard 1 </a:t>
            </a:r>
            <a:r>
              <a:rPr lang="en-GB" sz="2800" dirty="0">
                <a:solidFill>
                  <a:schemeClr val="accent6"/>
                </a:solidFill>
              </a:rPr>
              <a:t>is the engine room of children’s safety.</a:t>
            </a:r>
          </a:p>
        </p:txBody>
      </p:sp>
    </p:spTree>
    <p:extLst>
      <p:ext uri="{BB962C8B-B14F-4D97-AF65-F5344CB8AC3E}">
        <p14:creationId xmlns:p14="http://schemas.microsoft.com/office/powerpoint/2010/main" val="3445506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D8E2E-98B2-D54F-050F-42425CE2CCE7}"/>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8EA24F05-D68D-5066-ADFA-0764F2358BF3}"/>
              </a:ext>
            </a:extLst>
          </p:cNvPr>
          <p:cNvSpPr/>
          <p:nvPr/>
        </p:nvSpPr>
        <p:spPr>
          <a:xfrm>
            <a:off x="0" y="0"/>
            <a:ext cx="12192000" cy="6957392"/>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Slide Number Placeholder 52">
            <a:extLst>
              <a:ext uri="{FF2B5EF4-FFF2-40B4-BE49-F238E27FC236}">
                <a16:creationId xmlns:a16="http://schemas.microsoft.com/office/drawing/2014/main" id="{00AC59BC-0918-B9BC-DBAD-21824AF8AE81}"/>
              </a:ext>
            </a:extLst>
          </p:cNvPr>
          <p:cNvSpPr>
            <a:spLocks noGrp="1"/>
          </p:cNvSpPr>
          <p:nvPr>
            <p:ph type="sldNum" sz="quarter" idx="10"/>
          </p:nvPr>
        </p:nvSpPr>
        <p:spPr>
          <a:xfrm>
            <a:off x="11367095" y="6462969"/>
            <a:ext cx="344805" cy="153888"/>
          </a:xfrm>
        </p:spPr>
        <p:txBody>
          <a:bodyPr/>
          <a:lstStyle/>
          <a:p>
            <a:fld id="{118ABE44-7D15-AD4D-9BEF-116E758BCB02}" type="slidenum">
              <a:rPr lang="en-US" smtClean="0"/>
              <a:pPr/>
              <a:t>8</a:t>
            </a:fld>
            <a:endParaRPr lang="en-US" dirty="0"/>
          </a:p>
        </p:txBody>
      </p:sp>
      <p:pic>
        <p:nvPicPr>
          <p:cNvPr id="1026" name="Picture 2">
            <a:hlinkClick r:id="rId3"/>
            <a:extLst>
              <a:ext uri="{FF2B5EF4-FFF2-40B4-BE49-F238E27FC236}">
                <a16:creationId xmlns:a16="http://schemas.microsoft.com/office/drawing/2014/main" id="{C0671E72-C3BA-A25B-8CDB-8D3F618B40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77" b="12599"/>
          <a:stretch>
            <a:fillRect/>
          </a:stretch>
        </p:blipFill>
        <p:spPr bwMode="auto">
          <a:xfrm>
            <a:off x="829968" y="485396"/>
            <a:ext cx="10681472" cy="5930137"/>
          </a:xfrm>
          <a:prstGeom prst="roundRect">
            <a:avLst>
              <a:gd name="adj" fmla="val 4167"/>
            </a:avLst>
          </a:prstGeom>
          <a:solidFill>
            <a:srgbClr val="FFFFFF"/>
          </a:solidFill>
          <a:ln w="76200" cap="sq">
            <a:solidFill>
              <a:srgbClr val="FAFA63"/>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Freeform 8">
            <a:extLst>
              <a:ext uri="{FF2B5EF4-FFF2-40B4-BE49-F238E27FC236}">
                <a16:creationId xmlns:a16="http://schemas.microsoft.com/office/drawing/2014/main" id="{C34F5DE0-1E2F-887B-0DA0-740B58B005D4}"/>
              </a:ext>
            </a:extLst>
          </p:cNvPr>
          <p:cNvSpPr/>
          <p:nvPr/>
        </p:nvSpPr>
        <p:spPr>
          <a:xfrm rot="10800000">
            <a:off x="6960096" y="4607899"/>
            <a:ext cx="5112571" cy="2235445"/>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8" name="TextBox 7">
            <a:extLst>
              <a:ext uri="{FF2B5EF4-FFF2-40B4-BE49-F238E27FC236}">
                <a16:creationId xmlns:a16="http://schemas.microsoft.com/office/drawing/2014/main" id="{9203391C-97EA-5527-E9ED-4205E01C9018}"/>
              </a:ext>
            </a:extLst>
          </p:cNvPr>
          <p:cNvSpPr txBox="1"/>
          <p:nvPr/>
        </p:nvSpPr>
        <p:spPr>
          <a:xfrm>
            <a:off x="6971054" y="4853100"/>
            <a:ext cx="4837866" cy="1661993"/>
          </a:xfrm>
          <a:prstGeom prst="rect">
            <a:avLst/>
          </a:prstGeom>
          <a:noFill/>
        </p:spPr>
        <p:txBody>
          <a:bodyPr wrap="square" rtlCol="0">
            <a:spAutoFit/>
          </a:bodyPr>
          <a:lstStyle/>
          <a:p>
            <a:pPr algn="ctr"/>
            <a:r>
              <a:rPr lang="en-US" sz="2000" b="1" dirty="0"/>
              <a:t>Watch the video then discuss:</a:t>
            </a:r>
          </a:p>
          <a:p>
            <a:pPr algn="ctr"/>
            <a:endParaRPr lang="en-US" dirty="0"/>
          </a:p>
          <a:p>
            <a:pPr marL="755650" lvl="1" indent="-285750">
              <a:spcAft>
                <a:spcPts val="600"/>
              </a:spcAft>
              <a:buFont typeface="Arial" panose="020B0604020202020204" pitchFamily="34" charset="0"/>
              <a:buChar char="•"/>
            </a:pPr>
            <a:r>
              <a:rPr lang="en-US" dirty="0"/>
              <a:t>What do we do well?</a:t>
            </a:r>
          </a:p>
          <a:p>
            <a:pPr marL="755650" lvl="1" indent="-285750">
              <a:spcAft>
                <a:spcPts val="600"/>
              </a:spcAft>
              <a:buFont typeface="Arial" panose="020B0604020202020204" pitchFamily="34" charset="0"/>
              <a:buChar char="•"/>
            </a:pPr>
            <a:r>
              <a:rPr lang="en-US" dirty="0"/>
              <a:t>Where could we improve?</a:t>
            </a:r>
          </a:p>
          <a:p>
            <a:pPr marL="755650" lvl="1" indent="-285750">
              <a:spcAft>
                <a:spcPts val="600"/>
              </a:spcAft>
              <a:buFont typeface="Arial" panose="020B0604020202020204" pitchFamily="34" charset="0"/>
              <a:buChar char="•"/>
            </a:pPr>
            <a:r>
              <a:rPr lang="en-US" dirty="0"/>
              <a:t>What is currently missing or not done?</a:t>
            </a:r>
            <a:endParaRPr lang="en-AU" dirty="0"/>
          </a:p>
        </p:txBody>
      </p:sp>
      <p:sp>
        <p:nvSpPr>
          <p:cNvPr id="13" name="TextBox 12">
            <a:extLst>
              <a:ext uri="{FF2B5EF4-FFF2-40B4-BE49-F238E27FC236}">
                <a16:creationId xmlns:a16="http://schemas.microsoft.com/office/drawing/2014/main" id="{96A00CDD-33B0-D936-211F-64A5C95FE90C}"/>
              </a:ext>
            </a:extLst>
          </p:cNvPr>
          <p:cNvSpPr txBox="1"/>
          <p:nvPr/>
        </p:nvSpPr>
        <p:spPr>
          <a:xfrm>
            <a:off x="911424" y="6515093"/>
            <a:ext cx="6048672" cy="369332"/>
          </a:xfrm>
          <a:prstGeom prst="rect">
            <a:avLst/>
          </a:prstGeom>
          <a:noFill/>
        </p:spPr>
        <p:txBody>
          <a:bodyPr wrap="square" rtlCol="0">
            <a:spAutoFit/>
          </a:bodyPr>
          <a:lstStyle/>
          <a:p>
            <a:r>
              <a:rPr lang="en-GB" dirty="0">
                <a:solidFill>
                  <a:schemeClr val="accent6"/>
                </a:solidFill>
              </a:rPr>
              <a:t>WATCH </a:t>
            </a:r>
            <a:r>
              <a:rPr lang="en-GB" dirty="0">
                <a:solidFill>
                  <a:schemeClr val="accent6"/>
                </a:solidFill>
                <a:hlinkClick r:id="rId7">
                  <a:extLst>
                    <a:ext uri="{A12FA001-AC4F-418D-AE19-62706E023703}">
                      <ahyp:hlinkClr xmlns:ahyp="http://schemas.microsoft.com/office/drawing/2018/hyperlinkcolor" val="tx"/>
                    </a:ext>
                  </a:extLst>
                </a:hlinkClick>
              </a:rPr>
              <a:t>Standard 2: Voice of children</a:t>
            </a:r>
            <a:endParaRPr lang="en-AU" dirty="0">
              <a:solidFill>
                <a:schemeClr val="accent6"/>
              </a:solidFill>
            </a:endParaRPr>
          </a:p>
        </p:txBody>
      </p:sp>
    </p:spTree>
    <p:extLst>
      <p:ext uri="{BB962C8B-B14F-4D97-AF65-F5344CB8AC3E}">
        <p14:creationId xmlns:p14="http://schemas.microsoft.com/office/powerpoint/2010/main" val="3979251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8C3DF-4F17-9206-ACFF-6B448713754E}"/>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A045F8A2-7BAB-DE29-FF7D-680C3DA6168F}"/>
              </a:ext>
            </a:extLst>
          </p:cNvPr>
          <p:cNvSpPr/>
          <p:nvPr/>
        </p:nvSpPr>
        <p:spPr>
          <a:xfrm>
            <a:off x="0" y="0"/>
            <a:ext cx="1219200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8" name="Picture 17" descr="A yellow dot in a black background&#10;&#10;AI-generated content may be incorrect.">
            <a:extLst>
              <a:ext uri="{FF2B5EF4-FFF2-40B4-BE49-F238E27FC236}">
                <a16:creationId xmlns:a16="http://schemas.microsoft.com/office/drawing/2014/main" id="{A1A85E50-D09B-2896-CFA9-04D75C6E9A43}"/>
              </a:ext>
            </a:extLst>
          </p:cNvPr>
          <p:cNvPicPr>
            <a:picLocks noChangeAspect="1"/>
          </p:cNvPicPr>
          <p:nvPr/>
        </p:nvPicPr>
        <p:blipFill>
          <a:blip r:embed="rId3"/>
          <a:srcRect l="10198" b="55258"/>
          <a:stretch>
            <a:fillRect/>
          </a:stretch>
        </p:blipFill>
        <p:spPr>
          <a:xfrm>
            <a:off x="0" y="3576141"/>
            <a:ext cx="6587084" cy="3281859"/>
          </a:xfrm>
          <a:prstGeom prst="rect">
            <a:avLst/>
          </a:prstGeom>
        </p:spPr>
      </p:pic>
      <p:sp>
        <p:nvSpPr>
          <p:cNvPr id="16" name="Freeform 3">
            <a:extLst>
              <a:ext uri="{FF2B5EF4-FFF2-40B4-BE49-F238E27FC236}">
                <a16:creationId xmlns:a16="http://schemas.microsoft.com/office/drawing/2014/main" id="{6FE34B1E-0675-C438-C620-69F7DEE38C07}"/>
              </a:ext>
            </a:extLst>
          </p:cNvPr>
          <p:cNvSpPr/>
          <p:nvPr/>
        </p:nvSpPr>
        <p:spPr>
          <a:xfrm>
            <a:off x="-22055" y="0"/>
            <a:ext cx="5105959" cy="5304058"/>
          </a:xfrm>
          <a:custGeom>
            <a:avLst/>
            <a:gdLst/>
            <a:ahLst/>
            <a:cxnLst/>
            <a:rect l="l" t="t" r="r" b="b"/>
            <a:pathLst>
              <a:path w="11002739" h="12284259">
                <a:moveTo>
                  <a:pt x="0" y="0"/>
                </a:moveTo>
                <a:lnTo>
                  <a:pt x="11002739" y="0"/>
                </a:lnTo>
                <a:lnTo>
                  <a:pt x="11002739" y="12284259"/>
                </a:lnTo>
                <a:lnTo>
                  <a:pt x="0" y="12284259"/>
                </a:lnTo>
                <a:lnTo>
                  <a:pt x="0" y="0"/>
                </a:lnTo>
                <a:close/>
              </a:path>
            </a:pathLst>
          </a:custGeom>
          <a:blipFill>
            <a:blip r:embed="rId4">
              <a:alphaModFix amt="18999"/>
            </a:blip>
            <a:stretch>
              <a:fillRect l="-60203" t="-54401"/>
            </a:stretch>
          </a:blipFill>
        </p:spPr>
        <p:txBody>
          <a:bodyPr/>
          <a:lstStyle/>
          <a:p>
            <a:endParaRPr lang="en-AU" sz="1200" noProof="0" dirty="0"/>
          </a:p>
        </p:txBody>
      </p:sp>
      <p:grpSp>
        <p:nvGrpSpPr>
          <p:cNvPr id="15" name="Group 14">
            <a:extLst>
              <a:ext uri="{FF2B5EF4-FFF2-40B4-BE49-F238E27FC236}">
                <a16:creationId xmlns:a16="http://schemas.microsoft.com/office/drawing/2014/main" id="{4F18EF19-22A2-CD42-A3C7-D09A11C8293E}"/>
              </a:ext>
            </a:extLst>
          </p:cNvPr>
          <p:cNvGrpSpPr/>
          <p:nvPr/>
        </p:nvGrpSpPr>
        <p:grpSpPr>
          <a:xfrm>
            <a:off x="335409" y="167536"/>
            <a:ext cx="11376491" cy="2215941"/>
            <a:chOff x="335409" y="167536"/>
            <a:chExt cx="11376491" cy="2215941"/>
          </a:xfrm>
        </p:grpSpPr>
        <p:sp>
          <p:nvSpPr>
            <p:cNvPr id="2" name="Freeform 5">
              <a:extLst>
                <a:ext uri="{FF2B5EF4-FFF2-40B4-BE49-F238E27FC236}">
                  <a16:creationId xmlns:a16="http://schemas.microsoft.com/office/drawing/2014/main" id="{F2D63162-2EAE-6F77-05FE-6F83CD5992A7}"/>
                </a:ext>
              </a:extLst>
            </p:cNvPr>
            <p:cNvSpPr/>
            <p:nvPr/>
          </p:nvSpPr>
          <p:spPr>
            <a:xfrm>
              <a:off x="335409" y="167536"/>
              <a:ext cx="11376491" cy="156744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3" name="Freeform 6">
              <a:extLst>
                <a:ext uri="{FF2B5EF4-FFF2-40B4-BE49-F238E27FC236}">
                  <a16:creationId xmlns:a16="http://schemas.microsoft.com/office/drawing/2014/main" id="{0884A54B-2D93-69A6-3D6D-B43930BFD3D8}"/>
                </a:ext>
              </a:extLst>
            </p:cNvPr>
            <p:cNvSpPr/>
            <p:nvPr/>
          </p:nvSpPr>
          <p:spPr>
            <a:xfrm>
              <a:off x="335409" y="291264"/>
              <a:ext cx="11376491" cy="2092213"/>
            </a:xfrm>
            <a:custGeom>
              <a:avLst/>
              <a:gdLst/>
              <a:ahLst/>
              <a:cxnLst/>
              <a:rect l="l" t="t" r="r" b="b"/>
              <a:pathLst>
                <a:path w="17241880" h="3134887">
                  <a:moveTo>
                    <a:pt x="0" y="0"/>
                  </a:moveTo>
                  <a:lnTo>
                    <a:pt x="17241880" y="0"/>
                  </a:lnTo>
                  <a:lnTo>
                    <a:pt x="17241880" y="3134887"/>
                  </a:lnTo>
                  <a:lnTo>
                    <a:pt x="0" y="31348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grpSp>
      <p:sp>
        <p:nvSpPr>
          <p:cNvPr id="14" name="Title 13">
            <a:extLst>
              <a:ext uri="{FF2B5EF4-FFF2-40B4-BE49-F238E27FC236}">
                <a16:creationId xmlns:a16="http://schemas.microsoft.com/office/drawing/2014/main" id="{39DBB253-A730-E427-2123-147DA94915CE}"/>
              </a:ext>
            </a:extLst>
          </p:cNvPr>
          <p:cNvSpPr>
            <a:spLocks noGrp="1"/>
          </p:cNvSpPr>
          <p:nvPr>
            <p:ph type="title"/>
          </p:nvPr>
        </p:nvSpPr>
        <p:spPr>
          <a:xfrm>
            <a:off x="1046350" y="778418"/>
            <a:ext cx="2028600" cy="430887"/>
          </a:xfrm>
        </p:spPr>
        <p:txBody>
          <a:bodyPr/>
          <a:lstStyle/>
          <a:p>
            <a:r>
              <a:rPr lang="en-US" dirty="0"/>
              <a:t>Scenario </a:t>
            </a:r>
          </a:p>
        </p:txBody>
      </p:sp>
      <p:sp>
        <p:nvSpPr>
          <p:cNvPr id="12" name="Text Placeholder 11">
            <a:extLst>
              <a:ext uri="{FF2B5EF4-FFF2-40B4-BE49-F238E27FC236}">
                <a16:creationId xmlns:a16="http://schemas.microsoft.com/office/drawing/2014/main" id="{08C2DAF1-0981-FDC3-0817-7A39DDD2AC25}"/>
              </a:ext>
            </a:extLst>
          </p:cNvPr>
          <p:cNvSpPr>
            <a:spLocks noGrp="1"/>
          </p:cNvSpPr>
          <p:nvPr>
            <p:ph type="body" sz="quarter" idx="13"/>
          </p:nvPr>
        </p:nvSpPr>
        <p:spPr>
          <a:xfrm>
            <a:off x="3399867" y="710451"/>
            <a:ext cx="7745783" cy="2120755"/>
          </a:xfrm>
        </p:spPr>
        <p:txBody>
          <a:bodyPr/>
          <a:lstStyle/>
          <a:p>
            <a:r>
              <a:rPr lang="en-US" sz="1800" dirty="0"/>
              <a:t>An </a:t>
            </a:r>
            <a:r>
              <a:rPr lang="en-US" sz="1800" dirty="0" err="1"/>
              <a:t>organisation</a:t>
            </a:r>
            <a:r>
              <a:rPr lang="en-US" sz="1800" dirty="0"/>
              <a:t> receives feedback that </a:t>
            </a:r>
            <a:r>
              <a:rPr lang="en-GB" sz="1800" dirty="0"/>
              <a:t>some children have concerns about the behaviour of staff, but they either don’t know how to raise concerns or are reluctant to speak up out of fear of repercussions by workers.</a:t>
            </a:r>
            <a:endParaRPr lang="en-US" sz="1800" dirty="0"/>
          </a:p>
          <a:p>
            <a:endParaRPr lang="en-US" sz="2000" i="1" dirty="0"/>
          </a:p>
          <a:p>
            <a:endParaRPr lang="en-US" sz="2000" i="1" dirty="0"/>
          </a:p>
        </p:txBody>
      </p:sp>
      <p:sp>
        <p:nvSpPr>
          <p:cNvPr id="53" name="Slide Number Placeholder 52">
            <a:extLst>
              <a:ext uri="{FF2B5EF4-FFF2-40B4-BE49-F238E27FC236}">
                <a16:creationId xmlns:a16="http://schemas.microsoft.com/office/drawing/2014/main" id="{926FBEC9-A2E4-A741-42B8-173BC593B191}"/>
              </a:ext>
            </a:extLst>
          </p:cNvPr>
          <p:cNvSpPr>
            <a:spLocks noGrp="1"/>
          </p:cNvSpPr>
          <p:nvPr>
            <p:ph type="sldNum" sz="quarter" idx="4"/>
          </p:nvPr>
        </p:nvSpPr>
        <p:spPr/>
        <p:txBody>
          <a:bodyPr/>
          <a:lstStyle/>
          <a:p>
            <a:fld id="{118ABE44-7D15-AD4D-9BEF-116E758BCB02}" type="slidenum">
              <a:rPr lang="en-US" smtClean="0"/>
              <a:pPr/>
              <a:t>9</a:t>
            </a:fld>
            <a:endParaRPr lang="en-US" dirty="0"/>
          </a:p>
        </p:txBody>
      </p:sp>
      <p:sp>
        <p:nvSpPr>
          <p:cNvPr id="6" name="Content Placeholder 12">
            <a:extLst>
              <a:ext uri="{FF2B5EF4-FFF2-40B4-BE49-F238E27FC236}">
                <a16:creationId xmlns:a16="http://schemas.microsoft.com/office/drawing/2014/main" id="{2A5FF396-B241-0424-E19C-2C5F653DA6AA}"/>
              </a:ext>
            </a:extLst>
          </p:cNvPr>
          <p:cNvSpPr txBox="1">
            <a:spLocks/>
          </p:cNvSpPr>
          <p:nvPr/>
        </p:nvSpPr>
        <p:spPr>
          <a:xfrm>
            <a:off x="7608168" y="1196752"/>
            <a:ext cx="4248423" cy="3960440"/>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endParaRPr lang="en-AU" dirty="0"/>
          </a:p>
        </p:txBody>
      </p:sp>
      <p:sp>
        <p:nvSpPr>
          <p:cNvPr id="8" name="Freeform 9">
            <a:extLst>
              <a:ext uri="{FF2B5EF4-FFF2-40B4-BE49-F238E27FC236}">
                <a16:creationId xmlns:a16="http://schemas.microsoft.com/office/drawing/2014/main" id="{8554676D-3372-3B7B-BB47-7FFF686F94E8}"/>
              </a:ext>
            </a:extLst>
          </p:cNvPr>
          <p:cNvSpPr/>
          <p:nvPr/>
        </p:nvSpPr>
        <p:spPr>
          <a:xfrm>
            <a:off x="6280628" y="251991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0" name="Freeform 9">
            <a:extLst>
              <a:ext uri="{FF2B5EF4-FFF2-40B4-BE49-F238E27FC236}">
                <a16:creationId xmlns:a16="http://schemas.microsoft.com/office/drawing/2014/main" id="{AD29A1D8-3CBE-D7DD-22DE-0B9BC6FB10EF}"/>
              </a:ext>
            </a:extLst>
          </p:cNvPr>
          <p:cNvSpPr/>
          <p:nvPr/>
        </p:nvSpPr>
        <p:spPr>
          <a:xfrm>
            <a:off x="6290449" y="2680294"/>
            <a:ext cx="5609642" cy="3950808"/>
          </a:xfrm>
          <a:custGeom>
            <a:avLst/>
            <a:gdLst/>
            <a:ahLst/>
            <a:cxnLst/>
            <a:rect l="l" t="t" r="r" b="b"/>
            <a:pathLst>
              <a:path w="8938123" h="6406411">
                <a:moveTo>
                  <a:pt x="0" y="0"/>
                </a:moveTo>
                <a:lnTo>
                  <a:pt x="8938124" y="0"/>
                </a:lnTo>
                <a:lnTo>
                  <a:pt x="8938124" y="6406412"/>
                </a:lnTo>
                <a:lnTo>
                  <a:pt x="0" y="640641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11" name="Freeform 8">
            <a:extLst>
              <a:ext uri="{FF2B5EF4-FFF2-40B4-BE49-F238E27FC236}">
                <a16:creationId xmlns:a16="http://schemas.microsoft.com/office/drawing/2014/main" id="{F354FFD2-FAB0-F38D-CA13-510C7C719351}"/>
              </a:ext>
            </a:extLst>
          </p:cNvPr>
          <p:cNvSpPr/>
          <p:nvPr/>
        </p:nvSpPr>
        <p:spPr>
          <a:xfrm rot="10800000">
            <a:off x="560275" y="2587282"/>
            <a:ext cx="5420955" cy="3493633"/>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800" noProof="0" dirty="0"/>
          </a:p>
        </p:txBody>
      </p:sp>
      <p:sp>
        <p:nvSpPr>
          <p:cNvPr id="13" name="Freeform 8">
            <a:extLst>
              <a:ext uri="{FF2B5EF4-FFF2-40B4-BE49-F238E27FC236}">
                <a16:creationId xmlns:a16="http://schemas.microsoft.com/office/drawing/2014/main" id="{9C12EAC4-FD5F-FF8D-FCFF-345F6789570E}"/>
              </a:ext>
            </a:extLst>
          </p:cNvPr>
          <p:cNvSpPr/>
          <p:nvPr/>
        </p:nvSpPr>
        <p:spPr>
          <a:xfrm rot="10800000">
            <a:off x="560273" y="2746666"/>
            <a:ext cx="5420955" cy="3332916"/>
          </a:xfrm>
          <a:custGeom>
            <a:avLst/>
            <a:gdLst/>
            <a:ahLst/>
            <a:cxnLst/>
            <a:rect l="l" t="t" r="r" b="b"/>
            <a:pathLst>
              <a:path w="8985402" h="6425924">
                <a:moveTo>
                  <a:pt x="0" y="0"/>
                </a:moveTo>
                <a:lnTo>
                  <a:pt x="8985402" y="0"/>
                </a:lnTo>
                <a:lnTo>
                  <a:pt x="8985402" y="6425924"/>
                </a:lnTo>
                <a:lnTo>
                  <a:pt x="0" y="642592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AU" sz="1200" noProof="0" dirty="0"/>
          </a:p>
        </p:txBody>
      </p:sp>
      <p:sp>
        <p:nvSpPr>
          <p:cNvPr id="9" name="Rectangle 8">
            <a:extLst>
              <a:ext uri="{FF2B5EF4-FFF2-40B4-BE49-F238E27FC236}">
                <a16:creationId xmlns:a16="http://schemas.microsoft.com/office/drawing/2014/main" id="{A92DBA0D-63CF-0C55-ACD0-A98F65E0C3B9}"/>
              </a:ext>
            </a:extLst>
          </p:cNvPr>
          <p:cNvSpPr/>
          <p:nvPr/>
        </p:nvSpPr>
        <p:spPr>
          <a:xfrm>
            <a:off x="6616133" y="2492896"/>
            <a:ext cx="5111844" cy="42484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spcAft>
                <a:spcPts val="1200"/>
              </a:spcAft>
            </a:pPr>
            <a:r>
              <a:rPr lang="en-AU" sz="2000" b="1" dirty="0">
                <a:solidFill>
                  <a:schemeClr val="tx1"/>
                </a:solidFill>
              </a:rPr>
              <a:t>In your organisation: </a:t>
            </a:r>
            <a:endParaRPr lang="en-AU" sz="1600" dirty="0">
              <a:solidFill>
                <a:schemeClr val="tx1"/>
              </a:solidFill>
            </a:endParaRPr>
          </a:p>
          <a:p>
            <a:pPr marL="285750" indent="-285750">
              <a:spcBef>
                <a:spcPts val="600"/>
              </a:spcBef>
              <a:buClr>
                <a:srgbClr val="FAFA63"/>
              </a:buClr>
              <a:buFont typeface="Arial" panose="020B0604020202020204" pitchFamily="34" charset="0"/>
              <a:buChar char="•"/>
            </a:pPr>
            <a:r>
              <a:rPr lang="en-AU" sz="1600" dirty="0">
                <a:solidFill>
                  <a:schemeClr val="tx1"/>
                </a:solidFill>
              </a:rPr>
              <a:t>How do you currently manage situations like this?  </a:t>
            </a:r>
          </a:p>
          <a:p>
            <a:pPr marL="285750" indent="-285750">
              <a:spcBef>
                <a:spcPts val="600"/>
              </a:spcBef>
              <a:buClr>
                <a:srgbClr val="FAFA63"/>
              </a:buClr>
              <a:buFont typeface="Arial" panose="020B0604020202020204" pitchFamily="34" charset="0"/>
              <a:buChar char="•"/>
            </a:pPr>
            <a:r>
              <a:rPr lang="en-AU" sz="1600" dirty="0">
                <a:solidFill>
                  <a:schemeClr val="tx1"/>
                </a:solidFill>
              </a:rPr>
              <a:t>What do you currently have in place to ensure children remain safe? Would you need to involve other expertise within your organisation or seek any further information?</a:t>
            </a:r>
          </a:p>
          <a:p>
            <a:pPr marL="285750" indent="-285750">
              <a:spcBef>
                <a:spcPts val="600"/>
              </a:spcBef>
              <a:buClr>
                <a:srgbClr val="FAFA63"/>
              </a:buClr>
              <a:buFont typeface="Arial" panose="020B0604020202020204" pitchFamily="34" charset="0"/>
              <a:buChar char="•"/>
            </a:pPr>
            <a:r>
              <a:rPr lang="en-AU" sz="1600" dirty="0">
                <a:solidFill>
                  <a:schemeClr val="tx1"/>
                </a:solidFill>
              </a:rPr>
              <a:t>How do you embed cultural safety? </a:t>
            </a:r>
          </a:p>
          <a:p>
            <a:pPr marL="285750" indent="-285750">
              <a:spcBef>
                <a:spcPts val="600"/>
              </a:spcBef>
              <a:buClr>
                <a:srgbClr val="FAFA63"/>
              </a:buClr>
              <a:buFont typeface="Arial" panose="020B0604020202020204" pitchFamily="34" charset="0"/>
              <a:buChar char="•"/>
            </a:pPr>
            <a:r>
              <a:rPr lang="en-AU" sz="1600" dirty="0">
                <a:solidFill>
                  <a:schemeClr val="tx1"/>
                </a:solidFill>
              </a:rPr>
              <a:t>What evidence do you already have to demonstrate how you safeguard children in these situations?</a:t>
            </a:r>
          </a:p>
          <a:p>
            <a:pPr marL="285750" indent="-285750">
              <a:spcBef>
                <a:spcPts val="600"/>
              </a:spcBef>
              <a:buClr>
                <a:srgbClr val="FAFA63"/>
              </a:buClr>
              <a:buFont typeface="Arial" panose="020B0604020202020204" pitchFamily="34" charset="0"/>
              <a:buChar char="•"/>
            </a:pPr>
            <a:r>
              <a:rPr lang="en-AU" sz="1600" dirty="0">
                <a:solidFill>
                  <a:schemeClr val="tx1"/>
                </a:solidFill>
              </a:rPr>
              <a:t>What do you need to develop to fill any gaps?</a:t>
            </a:r>
          </a:p>
        </p:txBody>
      </p:sp>
      <p:sp>
        <p:nvSpPr>
          <p:cNvPr id="7" name="Content Placeholder 12">
            <a:extLst>
              <a:ext uri="{FF2B5EF4-FFF2-40B4-BE49-F238E27FC236}">
                <a16:creationId xmlns:a16="http://schemas.microsoft.com/office/drawing/2014/main" id="{B35CC2FC-3444-DF9A-2AA4-960AF60AC190}"/>
              </a:ext>
            </a:extLst>
          </p:cNvPr>
          <p:cNvSpPr txBox="1">
            <a:spLocks/>
          </p:cNvSpPr>
          <p:nvPr/>
        </p:nvSpPr>
        <p:spPr>
          <a:xfrm>
            <a:off x="1081136" y="2898131"/>
            <a:ext cx="4729213" cy="2818523"/>
          </a:xfrm>
          <a:prstGeom prst="rect">
            <a:avLst/>
          </a:prstGeom>
        </p:spPr>
        <p:txBody>
          <a:bodyPr/>
          <a:lstStyle>
            <a:lvl1pPr marL="0" indent="0" algn="l" defTabSz="914400" rtl="0" eaLnBrk="1" latinLnBrk="0" hangingPunct="1">
              <a:lnSpc>
                <a:spcPct val="110000"/>
              </a:lnSpc>
              <a:spcBef>
                <a:spcPts val="1000"/>
              </a:spcBef>
              <a:spcAft>
                <a:spcPts val="600"/>
              </a:spcAft>
              <a:buClr>
                <a:srgbClr val="A3C6BF"/>
              </a:buClr>
              <a:buFontTx/>
              <a:buNone/>
              <a:defRPr sz="1600" b="0" i="0" kern="1200">
                <a:solidFill>
                  <a:schemeClr val="tx1"/>
                </a:solidFill>
                <a:latin typeface="+mn-lt"/>
                <a:ea typeface="+mn-ea"/>
                <a:cs typeface="Arial" panose="020B0604020202020204" pitchFamily="34" charset="0"/>
              </a:defRPr>
            </a:lvl1pPr>
            <a:lvl2pPr marL="18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2pPr>
            <a:lvl3pPr marL="360000" indent="-180000" algn="l" defTabSz="914400" rtl="0" eaLnBrk="1" latinLnBrk="0" hangingPunct="1">
              <a:lnSpc>
                <a:spcPct val="110000"/>
              </a:lnSpc>
              <a:spcBef>
                <a:spcPts val="200"/>
              </a:spcBef>
              <a:spcAft>
                <a:spcPts val="200"/>
              </a:spcAft>
              <a:buClr>
                <a:schemeClr val="tx1"/>
              </a:buClr>
              <a:buFont typeface="Arial" panose="020B0604020202020204" pitchFamily="34" charset="0"/>
              <a:buChar char="•"/>
              <a:defRPr sz="1600" b="0" i="0" kern="1200">
                <a:solidFill>
                  <a:schemeClr val="tx1"/>
                </a:solidFill>
                <a:latin typeface="+mn-lt"/>
                <a:ea typeface="+mn-ea"/>
                <a:cs typeface="Arial" panose="020B0604020202020204" pitchFamily="34" charset="0"/>
              </a:defRPr>
            </a:lvl3pPr>
            <a:lvl4pPr marL="540000" indent="-180000" algn="l" defTabSz="914400" rtl="0" eaLnBrk="1" latinLnBrk="0" hangingPunct="1">
              <a:lnSpc>
                <a:spcPct val="110000"/>
              </a:lnSpc>
              <a:spcBef>
                <a:spcPts val="200"/>
              </a:spcBef>
              <a:spcAft>
                <a:spcPts val="200"/>
              </a:spcAft>
              <a:buClr>
                <a:schemeClr val="tx1"/>
              </a:buClr>
              <a:buFont typeface="System Font Regular"/>
              <a:buChar char="–"/>
              <a:defRPr sz="1600" b="0" i="0" kern="1200">
                <a:solidFill>
                  <a:schemeClr val="tx1"/>
                </a:solidFill>
                <a:latin typeface="+mn-lt"/>
                <a:ea typeface="+mn-ea"/>
                <a:cs typeface="Arial" panose="020B0604020202020204" pitchFamily="34" charset="0"/>
              </a:defRPr>
            </a:lvl4pPr>
            <a:lvl5pPr marL="720000" indent="-180000" algn="l" defTabSz="914400" rtl="0" eaLnBrk="1" latinLnBrk="0" hangingPunct="1">
              <a:lnSpc>
                <a:spcPct val="110000"/>
              </a:lnSpc>
              <a:spcBef>
                <a:spcPts val="200"/>
              </a:spcBef>
              <a:spcAft>
                <a:spcPts val="200"/>
              </a:spcAft>
              <a:buClr>
                <a:schemeClr val="tx1"/>
              </a:buClr>
              <a:buFont typeface="Courier New" panose="02070309020205020404" pitchFamily="49" charset="0"/>
              <a:buChar char="o"/>
              <a:defRPr sz="1400" b="0" i="0" kern="1200">
                <a:solidFill>
                  <a:schemeClr val="tx1"/>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In this scenario:</a:t>
            </a:r>
          </a:p>
          <a:p>
            <a:pPr marL="285750" lvl="0" indent="-285750">
              <a:lnSpc>
                <a:spcPct val="100000"/>
              </a:lnSpc>
              <a:spcBef>
                <a:spcPts val="600"/>
              </a:spcBef>
              <a:spcAft>
                <a:spcPts val="0"/>
              </a:spcAft>
              <a:buClr>
                <a:srgbClr val="FAFA63"/>
              </a:buClr>
              <a:buFont typeface="Arial" panose="020B0604020202020204" pitchFamily="34" charset="0"/>
              <a:buChar char="•"/>
            </a:pPr>
            <a:r>
              <a:rPr lang="en-AU" dirty="0"/>
              <a:t>How does Child Safe Standard 2 apply? </a:t>
            </a:r>
          </a:p>
          <a:p>
            <a:pPr marL="285750" lvl="0" indent="-285750">
              <a:lnSpc>
                <a:spcPct val="100000"/>
              </a:lnSpc>
              <a:spcBef>
                <a:spcPts val="600"/>
              </a:spcBef>
              <a:spcAft>
                <a:spcPts val="0"/>
              </a:spcAft>
              <a:buClr>
                <a:srgbClr val="FAFA63"/>
              </a:buClr>
              <a:buFont typeface="Arial" panose="020B0604020202020204" pitchFamily="34" charset="0"/>
              <a:buChar char="•"/>
            </a:pPr>
            <a:r>
              <a:rPr lang="en-AU" dirty="0"/>
              <a:t>What other Standards could apply? </a:t>
            </a:r>
          </a:p>
          <a:p>
            <a:pPr marL="285750" lvl="0" indent="-285750">
              <a:lnSpc>
                <a:spcPct val="100000"/>
              </a:lnSpc>
              <a:spcBef>
                <a:spcPts val="600"/>
              </a:spcBef>
              <a:spcAft>
                <a:spcPts val="0"/>
              </a:spcAft>
              <a:buClr>
                <a:srgbClr val="FAFA63"/>
              </a:buClr>
              <a:buFont typeface="Arial" panose="020B0604020202020204" pitchFamily="34" charset="0"/>
              <a:buChar char="•"/>
            </a:pPr>
            <a:r>
              <a:rPr lang="en-AU" dirty="0"/>
              <a:t>What are the potential risks to children and the organisation if the Standards are not embedded? </a:t>
            </a:r>
          </a:p>
          <a:p>
            <a:pPr marL="285750" lvl="0" indent="-285750">
              <a:lnSpc>
                <a:spcPct val="100000"/>
              </a:lnSpc>
              <a:spcBef>
                <a:spcPts val="600"/>
              </a:spcBef>
              <a:spcAft>
                <a:spcPts val="0"/>
              </a:spcAft>
              <a:buClr>
                <a:srgbClr val="FAFA63"/>
              </a:buClr>
              <a:buFont typeface="Arial" panose="020B0604020202020204" pitchFamily="34" charset="0"/>
              <a:buChar char="•"/>
            </a:pPr>
            <a:r>
              <a:rPr lang="en-AU" dirty="0"/>
              <a:t>What reflection and feedback processes could be implemented to ensure you are continuously improving?</a:t>
            </a:r>
          </a:p>
        </p:txBody>
      </p:sp>
    </p:spTree>
    <p:extLst>
      <p:ext uri="{BB962C8B-B14F-4D97-AF65-F5344CB8AC3E}">
        <p14:creationId xmlns:p14="http://schemas.microsoft.com/office/powerpoint/2010/main" val="1483563186"/>
      </p:ext>
    </p:extLst>
  </p:cSld>
  <p:clrMapOvr>
    <a:masterClrMapping/>
  </p:clrMapOvr>
</p:sld>
</file>

<file path=ppt/theme/theme1.xml><?xml version="1.0" encoding="utf-8"?>
<a:theme xmlns:a="http://schemas.openxmlformats.org/drawingml/2006/main" name="Office Theme">
  <a:themeElements>
    <a:clrScheme name="QFCC">
      <a:dk1>
        <a:srgbClr val="002447"/>
      </a:dk1>
      <a:lt1>
        <a:srgbClr val="046EEC"/>
      </a:lt1>
      <a:dk2>
        <a:srgbClr val="002892"/>
      </a:dk2>
      <a:lt2>
        <a:srgbClr val="31D3FF"/>
      </a:lt2>
      <a:accent1>
        <a:srgbClr val="8192A4"/>
      </a:accent1>
      <a:accent2>
        <a:srgbClr val="82B8F4"/>
      </a:accent2>
      <a:accent3>
        <a:srgbClr val="99EAFF"/>
      </a:accent3>
      <a:accent4>
        <a:srgbClr val="7F95C7"/>
      </a:accent4>
      <a:accent5>
        <a:srgbClr val="000000"/>
      </a:accent5>
      <a:accent6>
        <a:srgbClr val="FFFFFF"/>
      </a:accent6>
      <a:hlink>
        <a:srgbClr val="002447"/>
      </a:hlink>
      <a:folHlink>
        <a:srgbClr val="002CDD"/>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9270 CSO Template_PPT_1" id="{2440FD44-E8EF-914B-AD9A-338E0483DE86}" vid="{C05AF542-8BEC-FB4A-9EBB-F44B1F1E2E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d891c22-c056-443b-8846-5d02fd827b1d" xsi:nil="true"/>
    <lcf76f155ced4ddcb4097134ff3c332f xmlns="904f1d68-163f-4bc4-a139-783f48313b7d">
      <Terms xmlns="http://schemas.microsoft.com/office/infopath/2007/PartnerControls"/>
    </lcf76f155ced4ddcb4097134ff3c332f>
    <Notes xmlns="904f1d68-163f-4bc4-a139-783f48313b7d"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8636E72ED0B3443ADC022269A377F84" ma:contentTypeVersion="16" ma:contentTypeDescription="Create a new document." ma:contentTypeScope="" ma:versionID="6e3ee006fbf525d043fa227b02b0418d">
  <xsd:schema xmlns:xsd="http://www.w3.org/2001/XMLSchema" xmlns:xs="http://www.w3.org/2001/XMLSchema" xmlns:p="http://schemas.microsoft.com/office/2006/metadata/properties" xmlns:ns2="904f1d68-163f-4bc4-a139-783f48313b7d" xmlns:ns3="7d891c22-c056-443b-8846-5d02fd827b1d" targetNamespace="http://schemas.microsoft.com/office/2006/metadata/properties" ma:root="true" ma:fieldsID="bf39b1c46005722dd61653adcf5fb1aa" ns2:_="" ns3:_="">
    <xsd:import namespace="904f1d68-163f-4bc4-a139-783f48313b7d"/>
    <xsd:import namespace="7d891c22-c056-443b-8846-5d02fd827b1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Notes"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04f1d68-163f-4bc4-a139-783f48313b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6775ed4-03a7-4277-b165-89ba9050f413"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Notes" ma:index="19" nillable="true" ma:displayName="Notes" ma:format="Dropdown" ma:internalName="Notes">
      <xsd:simpleType>
        <xsd:restriction base="dms:Text">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d891c22-c056-443b-8846-5d02fd827b1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0f0eda7-f8e3-4c80-b905-ad10ebc89e80}" ma:internalName="TaxCatchAll" ma:showField="CatchAllData" ma:web="7d891c22-c056-443b-8846-5d02fd827b1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D40355-13E7-4152-8A54-855B14C9C217}">
  <ds:schemaRefs>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904f1d68-163f-4bc4-a139-783f48313b7d"/>
    <ds:schemaRef ds:uri="7d891c22-c056-443b-8846-5d02fd827b1d"/>
    <ds:schemaRef ds:uri="http://www.w3.org/XML/1998/namespace"/>
    <ds:schemaRef ds:uri="http://purl.org/dc/dcmitype/"/>
  </ds:schemaRefs>
</ds:datastoreItem>
</file>

<file path=customXml/itemProps2.xml><?xml version="1.0" encoding="utf-8"?>
<ds:datastoreItem xmlns:ds="http://schemas.openxmlformats.org/officeDocument/2006/customXml" ds:itemID="{726B86A0-C749-4F68-AC8B-C2B000034E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04f1d68-163f-4bc4-a139-783f48313b7d"/>
    <ds:schemaRef ds:uri="7d891c22-c056-443b-8846-5d02fd827b1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E2F7931-CBDD-4112-B9DD-9937313060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CSO PowerPoint</Template>
  <TotalTime>5870</TotalTime>
  <Words>9578</Words>
  <Application>Microsoft Office PowerPoint</Application>
  <PresentationFormat>Widescreen</PresentationFormat>
  <Paragraphs>827</Paragraphs>
  <Slides>47</Slides>
  <Notes>44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vt:lpstr>
      <vt:lpstr>Arial Black</vt:lpstr>
      <vt:lpstr>Courier New</vt:lpstr>
      <vt:lpstr>System Font Regular</vt:lpstr>
      <vt:lpstr>Office Theme</vt:lpstr>
      <vt:lpstr>Implementing the Child Safe Standards</vt:lpstr>
      <vt:lpstr>PowerPoint Presentation</vt:lpstr>
      <vt:lpstr>How to use this guide</vt:lpstr>
      <vt:lpstr>Learn and reflect</vt:lpstr>
      <vt:lpstr>PowerPoint Presentation</vt:lpstr>
      <vt:lpstr>PowerPoint Presentation</vt:lpstr>
      <vt:lpstr>PowerPoint Presentation</vt:lpstr>
      <vt:lpstr>PowerPoint Presentation</vt:lpstr>
      <vt:lpstr>Scenario </vt:lpstr>
      <vt:lpstr>Key takeaways</vt:lpstr>
      <vt:lpstr>PowerPoint Presentation</vt:lpstr>
      <vt:lpstr>Scenario </vt:lpstr>
      <vt:lpstr>Key takeaways</vt:lpstr>
      <vt:lpstr>PowerPoint Presentation</vt:lpstr>
      <vt:lpstr>Scenario </vt:lpstr>
      <vt:lpstr>Key takeaways</vt:lpstr>
      <vt:lpstr>PowerPoint Presentation</vt:lpstr>
      <vt:lpstr>Scenario </vt:lpstr>
      <vt:lpstr>Key takeaways</vt:lpstr>
      <vt:lpstr>PowerPoint Presentation</vt:lpstr>
      <vt:lpstr>Scenario </vt:lpstr>
      <vt:lpstr>Key takeaways</vt:lpstr>
      <vt:lpstr>Scenario </vt:lpstr>
      <vt:lpstr>Key takeaways</vt:lpstr>
      <vt:lpstr>PowerPoint Presentation</vt:lpstr>
      <vt:lpstr>Scenario </vt:lpstr>
      <vt:lpstr>Key takeaways</vt:lpstr>
      <vt:lpstr>PowerPoint Presentation</vt:lpstr>
      <vt:lpstr>Scenario </vt:lpstr>
      <vt:lpstr>Key takeaways – online environments</vt:lpstr>
      <vt:lpstr>Scenario </vt:lpstr>
      <vt:lpstr>Key takeaways – physical environments</vt:lpstr>
      <vt:lpstr>PowerPoint Presentation</vt:lpstr>
      <vt:lpstr>Scenario </vt:lpstr>
      <vt:lpstr>Key takeaways</vt:lpstr>
      <vt:lpstr>PowerPoint Presentation</vt:lpstr>
      <vt:lpstr>Scenario </vt:lpstr>
      <vt:lpstr>Key takeaways</vt:lpstr>
      <vt:lpstr>Scenario </vt:lpstr>
      <vt:lpstr>Key takeaways</vt:lpstr>
      <vt:lpstr>The Universal Principle</vt:lpstr>
      <vt:lpstr>Watch Video – Voice of Children</vt:lpstr>
      <vt:lpstr>Assess, plan and commit</vt:lpstr>
      <vt:lpstr>Discuss and record in your Self-Assessment Tool</vt:lpstr>
      <vt:lpstr>Identify the actions you will take and record them</vt:lpstr>
      <vt:lpstr>Action planning</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Implementing the Child Safe Standards - Scenario discussion guide</dc:title>
  <dc:creator>Katie Harmer;Queensland Family and Child Commission</dc:creator>
  <cp:lastModifiedBy>Jessica Barclay</cp:lastModifiedBy>
  <cp:revision>115</cp:revision>
  <cp:lastPrinted>2025-05-17T08:53:16Z</cp:lastPrinted>
  <dcterms:created xsi:type="dcterms:W3CDTF">2026-01-16T07:54:14Z</dcterms:created>
  <dcterms:modified xsi:type="dcterms:W3CDTF">2026-02-27T05:31:12Z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0x010100C8636E72ED0B3443ADC022269A377F84</vt:lpwstr>
  </property>
  <property fmtid="{D5CDD505-2E9C-101B-9397-08002B2CF9AE}" pid="3" name="MediaServiceImageTags">
    <vt:lpwstr/>
  </property>
</Properties>
</file>